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66" r:id="rId2"/>
    <p:sldId id="312" r:id="rId3"/>
    <p:sldId id="285" r:id="rId4"/>
    <p:sldId id="314" r:id="rId5"/>
    <p:sldId id="313" r:id="rId6"/>
    <p:sldId id="288" r:id="rId7"/>
    <p:sldId id="267" r:id="rId8"/>
    <p:sldId id="298" r:id="rId9"/>
    <p:sldId id="299" r:id="rId10"/>
    <p:sldId id="297" r:id="rId11"/>
    <p:sldId id="300" r:id="rId12"/>
    <p:sldId id="301" r:id="rId13"/>
    <p:sldId id="302" r:id="rId14"/>
    <p:sldId id="303" r:id="rId15"/>
    <p:sldId id="304" r:id="rId16"/>
    <p:sldId id="305" r:id="rId17"/>
    <p:sldId id="306" r:id="rId18"/>
    <p:sldId id="307" r:id="rId19"/>
    <p:sldId id="309" r:id="rId20"/>
    <p:sldId id="311" r:id="rId21"/>
    <p:sldId id="284" r:id="rId22"/>
    <p:sldId id="294" r:id="rId23"/>
    <p:sldId id="293" r:id="rId24"/>
    <p:sldId id="295" r:id="rId25"/>
    <p:sldId id="310" r:id="rId26"/>
    <p:sldId id="279" r:id="rId27"/>
    <p:sldId id="272" r:id="rId28"/>
    <p:sldId id="265"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FCFE"/>
    <a:srgbClr val="A8B2E6"/>
    <a:srgbClr val="8FAFD5"/>
    <a:srgbClr val="0388FF"/>
    <a:srgbClr val="F5D33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87" autoAdjust="0"/>
    <p:restoredTop sz="95388" autoAdjust="0"/>
  </p:normalViewPr>
  <p:slideViewPr>
    <p:cSldViewPr snapToGrid="0" snapToObjects="1">
      <p:cViewPr>
        <p:scale>
          <a:sx n="88" d="100"/>
          <a:sy n="88" d="100"/>
        </p:scale>
        <p:origin x="1339" y="8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image" Target="../media/image18.png"/></Relationships>
</file>

<file path=ppt/diagrams/_rels/drawing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3BB88F-7B25-47CD-9C1F-D90E499211D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D4352D7-629E-4E4B-B3E5-285D53511D6D}">
      <dgm:prSet/>
      <dgm:spPr/>
      <dgm:t>
        <a:bodyPr/>
        <a:lstStyle/>
        <a:p>
          <a:pPr>
            <a:lnSpc>
              <a:spcPct val="100000"/>
            </a:lnSpc>
          </a:pPr>
          <a:r>
            <a:rPr lang="en-US">
              <a:latin typeface="Segoe UI" panose="020B0502040204020203" pitchFamily="34" charset="0"/>
              <a:cs typeface="Segoe UI" panose="020B0502040204020203" pitchFamily="34" charset="0"/>
            </a:rPr>
            <a:t>Before starting to ask specific questions, we needed to understand more about the </a:t>
          </a:r>
          <a:r>
            <a:rPr lang="en-US" b="1">
              <a:latin typeface="Segoe UI" panose="020B0502040204020203" pitchFamily="34" charset="0"/>
              <a:cs typeface="Segoe UI" panose="020B0502040204020203" pitchFamily="34" charset="0"/>
            </a:rPr>
            <a:t>FIFA World Cup</a:t>
          </a:r>
          <a:r>
            <a:rPr lang="en-US">
              <a:latin typeface="Segoe UI" panose="020B0502040204020203" pitchFamily="34" charset="0"/>
              <a:cs typeface="Segoe UI" panose="020B0502040204020203" pitchFamily="34" charset="0"/>
            </a:rPr>
            <a:t>, so we began by conducting some initial  research. This helped us shape the direction of the project and come up with the right questions</a:t>
          </a:r>
          <a:endParaRPr lang="en-US" dirty="0">
            <a:latin typeface="Segoe UI" panose="020B0502040204020203" pitchFamily="34" charset="0"/>
            <a:cs typeface="Segoe UI" panose="020B0502040204020203" pitchFamily="34" charset="0"/>
          </a:endParaRPr>
        </a:p>
      </dgm:t>
    </dgm:pt>
    <dgm:pt modelId="{B6A94485-16E0-4B32-93FE-25D547AF8B7F}" type="parTrans" cxnId="{6B9F90D9-1F04-498A-8F6C-DE59B6D277C1}">
      <dgm:prSet/>
      <dgm:spPr/>
      <dgm:t>
        <a:bodyPr/>
        <a:lstStyle/>
        <a:p>
          <a:endParaRPr lang="en-US"/>
        </a:p>
      </dgm:t>
    </dgm:pt>
    <dgm:pt modelId="{D9BCECC3-47E9-47A9-80E6-A101CE4740EB}" type="sibTrans" cxnId="{6B9F90D9-1F04-498A-8F6C-DE59B6D277C1}">
      <dgm:prSet/>
      <dgm:spPr/>
      <dgm:t>
        <a:bodyPr/>
        <a:lstStyle/>
        <a:p>
          <a:pPr>
            <a:lnSpc>
              <a:spcPct val="100000"/>
            </a:lnSpc>
          </a:pPr>
          <a:endParaRPr lang="en-US"/>
        </a:p>
      </dgm:t>
    </dgm:pt>
    <dgm:pt modelId="{791D96D9-2B98-4CA5-B6D9-1910E800C013}">
      <dgm:prSet/>
      <dgm:spPr/>
      <dgm:t>
        <a:bodyPr/>
        <a:lstStyle/>
        <a:p>
          <a:pPr>
            <a:lnSpc>
              <a:spcPct val="100000"/>
            </a:lnSpc>
          </a:pPr>
          <a:r>
            <a:rPr lang="en-US" dirty="0">
              <a:latin typeface="Segoe UI" panose="020B0502040204020203" pitchFamily="34" charset="0"/>
              <a:cs typeface="Segoe UI" panose="020B0502040204020203" pitchFamily="34" charset="0"/>
            </a:rPr>
            <a:t>Note: Our first milestone was to dedicate a day to conducting research on the FIFA World Cup.</a:t>
          </a:r>
        </a:p>
      </dgm:t>
    </dgm:pt>
    <dgm:pt modelId="{C2EE2B96-4D67-4CCC-AF85-84DD686B7563}" type="parTrans" cxnId="{0667CFFE-451C-4EDA-BFEC-CDA338253312}">
      <dgm:prSet/>
      <dgm:spPr/>
      <dgm:t>
        <a:bodyPr/>
        <a:lstStyle/>
        <a:p>
          <a:endParaRPr lang="en-US"/>
        </a:p>
      </dgm:t>
    </dgm:pt>
    <dgm:pt modelId="{E26F97BF-EFBB-4794-AFFF-B87B183153FB}" type="sibTrans" cxnId="{0667CFFE-451C-4EDA-BFEC-CDA338253312}">
      <dgm:prSet/>
      <dgm:spPr/>
      <dgm:t>
        <a:bodyPr/>
        <a:lstStyle/>
        <a:p>
          <a:endParaRPr lang="en-US"/>
        </a:p>
      </dgm:t>
    </dgm:pt>
    <dgm:pt modelId="{51D07EAA-D507-4FA4-933A-6663C5FAB359}" type="pres">
      <dgm:prSet presAssocID="{423BB88F-7B25-47CD-9C1F-D90E499211D5}" presName="root" presStyleCnt="0">
        <dgm:presLayoutVars>
          <dgm:dir/>
          <dgm:resizeHandles val="exact"/>
        </dgm:presLayoutVars>
      </dgm:prSet>
      <dgm:spPr/>
    </dgm:pt>
    <dgm:pt modelId="{1A185DA5-3116-4293-B6B2-65AED0DE6063}" type="pres">
      <dgm:prSet presAssocID="{0D4352D7-629E-4E4B-B3E5-285D53511D6D}" presName="compNode" presStyleCnt="0"/>
      <dgm:spPr/>
    </dgm:pt>
    <dgm:pt modelId="{5A148914-267C-491C-A95F-2C4E30E4606B}" type="pres">
      <dgm:prSet presAssocID="{0D4352D7-629E-4E4B-B3E5-285D53511D6D}" presName="bgRect" presStyleLbl="bgShp" presStyleIdx="0" presStyleCnt="2"/>
      <dgm:spPr>
        <a:solidFill>
          <a:schemeClr val="accent1">
            <a:tint val="40000"/>
            <a:hueOff val="0"/>
            <a:satOff val="0"/>
            <a:lumOff val="0"/>
            <a:alpha val="40000"/>
          </a:schemeClr>
        </a:solidFill>
      </dgm:spPr>
    </dgm:pt>
    <dgm:pt modelId="{B640BD2A-D326-415D-BDB0-4A5108B09BC5}" type="pres">
      <dgm:prSet presAssocID="{0D4352D7-629E-4E4B-B3E5-285D53511D6D}" presName="iconRect" presStyleLbl="node1" presStyleIdx="0" presStyleCnt="2"/>
      <dgm:spPr>
        <a:blipFill>
          <a:blip xmlns:r="http://schemas.openxmlformats.org/officeDocument/2006/relationships" r:embed="rId1"/>
          <a:srcRect/>
          <a:stretch>
            <a:fillRect/>
          </a:stretch>
        </a:blipFill>
      </dgm:spPr>
    </dgm:pt>
    <dgm:pt modelId="{88A6B9E8-FF39-4C40-B9A2-811B0F525662}" type="pres">
      <dgm:prSet presAssocID="{0D4352D7-629E-4E4B-B3E5-285D53511D6D}" presName="spaceRect" presStyleCnt="0"/>
      <dgm:spPr/>
    </dgm:pt>
    <dgm:pt modelId="{F402AB52-0676-4E39-B7E4-AE5A5C1C3C2A}" type="pres">
      <dgm:prSet presAssocID="{0D4352D7-629E-4E4B-B3E5-285D53511D6D}" presName="parTx" presStyleLbl="revTx" presStyleIdx="0" presStyleCnt="2">
        <dgm:presLayoutVars>
          <dgm:chMax val="0"/>
          <dgm:chPref val="0"/>
        </dgm:presLayoutVars>
      </dgm:prSet>
      <dgm:spPr/>
    </dgm:pt>
    <dgm:pt modelId="{85E9B533-1056-41A2-ABE2-FF66D877660C}" type="pres">
      <dgm:prSet presAssocID="{D9BCECC3-47E9-47A9-80E6-A101CE4740EB}" presName="sibTrans" presStyleCnt="0"/>
      <dgm:spPr/>
    </dgm:pt>
    <dgm:pt modelId="{72AD4DCB-9438-45AE-BC73-C27C315046F2}" type="pres">
      <dgm:prSet presAssocID="{791D96D9-2B98-4CA5-B6D9-1910E800C013}" presName="compNode" presStyleCnt="0"/>
      <dgm:spPr/>
    </dgm:pt>
    <dgm:pt modelId="{8DFE1716-E56E-4CAF-85FC-39D87989E5D2}" type="pres">
      <dgm:prSet presAssocID="{791D96D9-2B98-4CA5-B6D9-1910E800C013}" presName="bgRect" presStyleLbl="bgShp" presStyleIdx="1" presStyleCnt="2"/>
      <dgm:spPr>
        <a:xfrm>
          <a:off x="0" y="2432705"/>
          <a:ext cx="8229600" cy="1357788"/>
        </a:xfrm>
        <a:prstGeom prst="roundRect">
          <a:avLst>
            <a:gd name="adj" fmla="val 10000"/>
          </a:avLst>
        </a:prstGeom>
        <a:solidFill>
          <a:srgbClr val="4F81BD">
            <a:tint val="40000"/>
            <a:hueOff val="0"/>
            <a:satOff val="0"/>
            <a:lumOff val="0"/>
            <a:alpha val="40000"/>
          </a:srgbClr>
        </a:solidFill>
        <a:ln>
          <a:noFill/>
        </a:ln>
        <a:effectLst/>
      </dgm:spPr>
    </dgm:pt>
    <dgm:pt modelId="{DB002546-D329-4291-9DA6-80CA1E5115D8}" type="pres">
      <dgm:prSet presAssocID="{791D96D9-2B98-4CA5-B6D9-1910E800C013}" presName="iconRect" presStyleLbl="node1" presStyleIdx="1" presStyleCnt="2"/>
      <dgm:spPr>
        <a:blipFill>
          <a:blip xmlns:r="http://schemas.openxmlformats.org/officeDocument/2006/relationships" r:embed="rId2"/>
          <a:srcRect/>
          <a:stretch>
            <a:fillRect/>
          </a:stretch>
        </a:blipFill>
      </dgm:spPr>
    </dgm:pt>
    <dgm:pt modelId="{BA27608E-BB68-4FE5-9023-FF90FD52784F}" type="pres">
      <dgm:prSet presAssocID="{791D96D9-2B98-4CA5-B6D9-1910E800C013}" presName="spaceRect" presStyleCnt="0"/>
      <dgm:spPr/>
    </dgm:pt>
    <dgm:pt modelId="{25B9C96D-DB66-4BA0-9F6B-669006B7C808}" type="pres">
      <dgm:prSet presAssocID="{791D96D9-2B98-4CA5-B6D9-1910E800C013}" presName="parTx" presStyleLbl="revTx" presStyleIdx="1" presStyleCnt="2">
        <dgm:presLayoutVars>
          <dgm:chMax val="0"/>
          <dgm:chPref val="0"/>
        </dgm:presLayoutVars>
      </dgm:prSet>
      <dgm:spPr/>
    </dgm:pt>
  </dgm:ptLst>
  <dgm:cxnLst>
    <dgm:cxn modelId="{AA5FAE2C-530B-434B-8A16-DFDDB89BD97F}" type="presOf" srcId="{423BB88F-7B25-47CD-9C1F-D90E499211D5}" destId="{51D07EAA-D507-4FA4-933A-6663C5FAB359}" srcOrd="0" destOrd="0" presId="urn:microsoft.com/office/officeart/2018/2/layout/IconVerticalSolidList"/>
    <dgm:cxn modelId="{5941629A-B033-496C-A153-46EED05B83B8}" type="presOf" srcId="{791D96D9-2B98-4CA5-B6D9-1910E800C013}" destId="{25B9C96D-DB66-4BA0-9F6B-669006B7C808}" srcOrd="0" destOrd="0" presId="urn:microsoft.com/office/officeart/2018/2/layout/IconVerticalSolidList"/>
    <dgm:cxn modelId="{E935C7B5-A084-4D86-9BFD-289E9FAB8AA7}" type="presOf" srcId="{0D4352D7-629E-4E4B-B3E5-285D53511D6D}" destId="{F402AB52-0676-4E39-B7E4-AE5A5C1C3C2A}" srcOrd="0" destOrd="0" presId="urn:microsoft.com/office/officeart/2018/2/layout/IconVerticalSolidList"/>
    <dgm:cxn modelId="{6B9F90D9-1F04-498A-8F6C-DE59B6D277C1}" srcId="{423BB88F-7B25-47CD-9C1F-D90E499211D5}" destId="{0D4352D7-629E-4E4B-B3E5-285D53511D6D}" srcOrd="0" destOrd="0" parTransId="{B6A94485-16E0-4B32-93FE-25D547AF8B7F}" sibTransId="{D9BCECC3-47E9-47A9-80E6-A101CE4740EB}"/>
    <dgm:cxn modelId="{0667CFFE-451C-4EDA-BFEC-CDA338253312}" srcId="{423BB88F-7B25-47CD-9C1F-D90E499211D5}" destId="{791D96D9-2B98-4CA5-B6D9-1910E800C013}" srcOrd="1" destOrd="0" parTransId="{C2EE2B96-4D67-4CCC-AF85-84DD686B7563}" sibTransId="{E26F97BF-EFBB-4794-AFFF-B87B183153FB}"/>
    <dgm:cxn modelId="{A0BC1322-F11B-4300-95AC-0EBD901FE935}" type="presParOf" srcId="{51D07EAA-D507-4FA4-933A-6663C5FAB359}" destId="{1A185DA5-3116-4293-B6B2-65AED0DE6063}" srcOrd="0" destOrd="0" presId="urn:microsoft.com/office/officeart/2018/2/layout/IconVerticalSolidList"/>
    <dgm:cxn modelId="{E73CA7E3-9AB8-4E2F-B676-7F5AEFF3461A}" type="presParOf" srcId="{1A185DA5-3116-4293-B6B2-65AED0DE6063}" destId="{5A148914-267C-491C-A95F-2C4E30E4606B}" srcOrd="0" destOrd="0" presId="urn:microsoft.com/office/officeart/2018/2/layout/IconVerticalSolidList"/>
    <dgm:cxn modelId="{F9958CC8-D245-49D4-962F-98B42AF228FA}" type="presParOf" srcId="{1A185DA5-3116-4293-B6B2-65AED0DE6063}" destId="{B640BD2A-D326-415D-BDB0-4A5108B09BC5}" srcOrd="1" destOrd="0" presId="urn:microsoft.com/office/officeart/2018/2/layout/IconVerticalSolidList"/>
    <dgm:cxn modelId="{B70CA68F-8BBA-4B09-B242-D7F9838FD562}" type="presParOf" srcId="{1A185DA5-3116-4293-B6B2-65AED0DE6063}" destId="{88A6B9E8-FF39-4C40-B9A2-811B0F525662}" srcOrd="2" destOrd="0" presId="urn:microsoft.com/office/officeart/2018/2/layout/IconVerticalSolidList"/>
    <dgm:cxn modelId="{310A2FB9-E493-4A5E-A397-3077709C4956}" type="presParOf" srcId="{1A185DA5-3116-4293-B6B2-65AED0DE6063}" destId="{F402AB52-0676-4E39-B7E4-AE5A5C1C3C2A}" srcOrd="3" destOrd="0" presId="urn:microsoft.com/office/officeart/2018/2/layout/IconVerticalSolidList"/>
    <dgm:cxn modelId="{11569280-C3BE-4974-8460-4E90AEA78C93}" type="presParOf" srcId="{51D07EAA-D507-4FA4-933A-6663C5FAB359}" destId="{85E9B533-1056-41A2-ABE2-FF66D877660C}" srcOrd="1" destOrd="0" presId="urn:microsoft.com/office/officeart/2018/2/layout/IconVerticalSolidList"/>
    <dgm:cxn modelId="{E2ABCE36-4F0C-49E5-831F-7B92DA916781}" type="presParOf" srcId="{51D07EAA-D507-4FA4-933A-6663C5FAB359}" destId="{72AD4DCB-9438-45AE-BC73-C27C315046F2}" srcOrd="2" destOrd="0" presId="urn:microsoft.com/office/officeart/2018/2/layout/IconVerticalSolidList"/>
    <dgm:cxn modelId="{3D342C79-2686-4CC8-946F-F3F2217F2B7E}" type="presParOf" srcId="{72AD4DCB-9438-45AE-BC73-C27C315046F2}" destId="{8DFE1716-E56E-4CAF-85FC-39D87989E5D2}" srcOrd="0" destOrd="0" presId="urn:microsoft.com/office/officeart/2018/2/layout/IconVerticalSolidList"/>
    <dgm:cxn modelId="{3014A3C8-BBC3-43F0-8AC3-9AAFEF41CCE9}" type="presParOf" srcId="{72AD4DCB-9438-45AE-BC73-C27C315046F2}" destId="{DB002546-D329-4291-9DA6-80CA1E5115D8}" srcOrd="1" destOrd="0" presId="urn:microsoft.com/office/officeart/2018/2/layout/IconVerticalSolidList"/>
    <dgm:cxn modelId="{7B33B0D4-F432-43C1-8049-C38F9AE9B2EB}" type="presParOf" srcId="{72AD4DCB-9438-45AE-BC73-C27C315046F2}" destId="{BA27608E-BB68-4FE5-9023-FF90FD52784F}" srcOrd="2" destOrd="0" presId="urn:microsoft.com/office/officeart/2018/2/layout/IconVerticalSolidList"/>
    <dgm:cxn modelId="{12446D9B-DCEB-4F44-B03D-2B107F11E80F}" type="presParOf" srcId="{72AD4DCB-9438-45AE-BC73-C27C315046F2}" destId="{25B9C96D-DB66-4BA0-9F6B-669006B7C80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148914-267C-491C-A95F-2C4E30E4606B}">
      <dsp:nvSpPr>
        <dsp:cNvPr id="0" name=""/>
        <dsp:cNvSpPr/>
      </dsp:nvSpPr>
      <dsp:spPr>
        <a:xfrm>
          <a:off x="0" y="735468"/>
          <a:ext cx="8229600" cy="1357788"/>
        </a:xfrm>
        <a:prstGeom prst="roundRect">
          <a:avLst>
            <a:gd name="adj" fmla="val 10000"/>
          </a:avLst>
        </a:prstGeom>
        <a:solidFill>
          <a:schemeClr val="accent1">
            <a:tint val="40000"/>
            <a:hueOff val="0"/>
            <a:satOff val="0"/>
            <a:lumOff val="0"/>
            <a:alpha val="40000"/>
          </a:schemeClr>
        </a:solidFill>
        <a:ln>
          <a:noFill/>
        </a:ln>
        <a:effectLst/>
      </dsp:spPr>
      <dsp:style>
        <a:lnRef idx="0">
          <a:scrgbClr r="0" g="0" b="0"/>
        </a:lnRef>
        <a:fillRef idx="1">
          <a:scrgbClr r="0" g="0" b="0"/>
        </a:fillRef>
        <a:effectRef idx="0">
          <a:scrgbClr r="0" g="0" b="0"/>
        </a:effectRef>
        <a:fontRef idx="minor"/>
      </dsp:style>
    </dsp:sp>
    <dsp:sp modelId="{B640BD2A-D326-415D-BDB0-4A5108B09BC5}">
      <dsp:nvSpPr>
        <dsp:cNvPr id="0" name=""/>
        <dsp:cNvSpPr/>
      </dsp:nvSpPr>
      <dsp:spPr>
        <a:xfrm>
          <a:off x="410731" y="1040971"/>
          <a:ext cx="746783" cy="746783"/>
        </a:xfrm>
        <a:prstGeom prst="rect">
          <a:avLst/>
        </a:prstGeom>
        <a:blipFill>
          <a:blip xmlns:r="http://schemas.openxmlformats.org/officeDocument/2006/relationships" r:embed="rId1"/>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02AB52-0676-4E39-B7E4-AE5A5C1C3C2A}">
      <dsp:nvSpPr>
        <dsp:cNvPr id="0" name=""/>
        <dsp:cNvSpPr/>
      </dsp:nvSpPr>
      <dsp:spPr>
        <a:xfrm>
          <a:off x="1568246" y="735468"/>
          <a:ext cx="6661353" cy="1357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699" tIns="143699" rIns="143699" bIns="143699" numCol="1" spcCol="1270" anchor="ctr" anchorCtr="0">
          <a:noAutofit/>
        </a:bodyPr>
        <a:lstStyle/>
        <a:p>
          <a:pPr marL="0" lvl="0" indent="0" algn="l" defTabSz="666750">
            <a:lnSpc>
              <a:spcPct val="100000"/>
            </a:lnSpc>
            <a:spcBef>
              <a:spcPct val="0"/>
            </a:spcBef>
            <a:spcAft>
              <a:spcPct val="35000"/>
            </a:spcAft>
            <a:buNone/>
          </a:pPr>
          <a:r>
            <a:rPr lang="en-US" sz="1500" kern="1200">
              <a:latin typeface="Segoe UI" panose="020B0502040204020203" pitchFamily="34" charset="0"/>
              <a:cs typeface="Segoe UI" panose="020B0502040204020203" pitchFamily="34" charset="0"/>
            </a:rPr>
            <a:t>Before starting to ask specific questions, we needed to understand more about the </a:t>
          </a:r>
          <a:r>
            <a:rPr lang="en-US" sz="1500" b="1" kern="1200">
              <a:latin typeface="Segoe UI" panose="020B0502040204020203" pitchFamily="34" charset="0"/>
              <a:cs typeface="Segoe UI" panose="020B0502040204020203" pitchFamily="34" charset="0"/>
            </a:rPr>
            <a:t>FIFA World Cup</a:t>
          </a:r>
          <a:r>
            <a:rPr lang="en-US" sz="1500" kern="1200">
              <a:latin typeface="Segoe UI" panose="020B0502040204020203" pitchFamily="34" charset="0"/>
              <a:cs typeface="Segoe UI" panose="020B0502040204020203" pitchFamily="34" charset="0"/>
            </a:rPr>
            <a:t>, so we began by conducting some initial  research. This helped us shape the direction of the project and come up with the right questions</a:t>
          </a:r>
          <a:endParaRPr lang="en-US" sz="1500" kern="1200" dirty="0">
            <a:latin typeface="Segoe UI" panose="020B0502040204020203" pitchFamily="34" charset="0"/>
            <a:cs typeface="Segoe UI" panose="020B0502040204020203" pitchFamily="34" charset="0"/>
          </a:endParaRPr>
        </a:p>
      </dsp:txBody>
      <dsp:txXfrm>
        <a:off x="1568246" y="735468"/>
        <a:ext cx="6661353" cy="1357788"/>
      </dsp:txXfrm>
    </dsp:sp>
    <dsp:sp modelId="{8DFE1716-E56E-4CAF-85FC-39D87989E5D2}">
      <dsp:nvSpPr>
        <dsp:cNvPr id="0" name=""/>
        <dsp:cNvSpPr/>
      </dsp:nvSpPr>
      <dsp:spPr>
        <a:xfrm>
          <a:off x="0" y="2432705"/>
          <a:ext cx="8229600" cy="1357788"/>
        </a:xfrm>
        <a:prstGeom prst="roundRect">
          <a:avLst>
            <a:gd name="adj" fmla="val 10000"/>
          </a:avLst>
        </a:prstGeom>
        <a:solidFill>
          <a:srgbClr val="4F81BD">
            <a:tint val="40000"/>
            <a:hueOff val="0"/>
            <a:satOff val="0"/>
            <a:lumOff val="0"/>
            <a:alpha val="40000"/>
          </a:srgbClr>
        </a:solidFill>
        <a:ln>
          <a:noFill/>
        </a:ln>
        <a:effectLst/>
      </dsp:spPr>
      <dsp:style>
        <a:lnRef idx="0">
          <a:scrgbClr r="0" g="0" b="0"/>
        </a:lnRef>
        <a:fillRef idx="1">
          <a:scrgbClr r="0" g="0" b="0"/>
        </a:fillRef>
        <a:effectRef idx="0">
          <a:scrgbClr r="0" g="0" b="0"/>
        </a:effectRef>
        <a:fontRef idx="minor"/>
      </dsp:style>
    </dsp:sp>
    <dsp:sp modelId="{DB002546-D329-4291-9DA6-80CA1E5115D8}">
      <dsp:nvSpPr>
        <dsp:cNvPr id="0" name=""/>
        <dsp:cNvSpPr/>
      </dsp:nvSpPr>
      <dsp:spPr>
        <a:xfrm>
          <a:off x="410731" y="2738207"/>
          <a:ext cx="746783" cy="746783"/>
        </a:xfrm>
        <a:prstGeom prst="rect">
          <a:avLst/>
        </a:prstGeom>
        <a:blipFill>
          <a:blip xmlns:r="http://schemas.openxmlformats.org/officeDocument/2006/relationships" r:embed="rId2"/>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B9C96D-DB66-4BA0-9F6B-669006B7C808}">
      <dsp:nvSpPr>
        <dsp:cNvPr id="0" name=""/>
        <dsp:cNvSpPr/>
      </dsp:nvSpPr>
      <dsp:spPr>
        <a:xfrm>
          <a:off x="1568246" y="2432705"/>
          <a:ext cx="6661353" cy="1357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699" tIns="143699" rIns="143699" bIns="143699" numCol="1" spcCol="1270" anchor="ctr" anchorCtr="0">
          <a:noAutofit/>
        </a:bodyPr>
        <a:lstStyle/>
        <a:p>
          <a:pPr marL="0" lvl="0" indent="0" algn="l" defTabSz="666750">
            <a:lnSpc>
              <a:spcPct val="100000"/>
            </a:lnSpc>
            <a:spcBef>
              <a:spcPct val="0"/>
            </a:spcBef>
            <a:spcAft>
              <a:spcPct val="35000"/>
            </a:spcAft>
            <a:buNone/>
          </a:pPr>
          <a:r>
            <a:rPr lang="en-US" sz="1500" kern="1200" dirty="0">
              <a:latin typeface="Segoe UI" panose="020B0502040204020203" pitchFamily="34" charset="0"/>
              <a:cs typeface="Segoe UI" panose="020B0502040204020203" pitchFamily="34" charset="0"/>
            </a:rPr>
            <a:t>Note: Our first milestone was to dedicate a day to conducting research on the FIFA World Cup.</a:t>
          </a:r>
        </a:p>
      </dsp:txBody>
      <dsp:txXfrm>
        <a:off x="1568246" y="2432705"/>
        <a:ext cx="6661353" cy="135778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EA7F94-D36B-49C6-83E5-ADC2FD28EE43}" type="datetimeFigureOut">
              <a:rPr lang="en-US" smtClean="0"/>
              <a:t>10/23/2024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746304-11F0-4FDE-ACB9-60C123AA4AA5}" type="slidenum">
              <a:rPr lang="en-US" smtClean="0"/>
              <a:t>‹#›</a:t>
            </a:fld>
            <a:endParaRPr lang="en-US"/>
          </a:p>
        </p:txBody>
      </p:sp>
    </p:spTree>
    <p:extLst>
      <p:ext uri="{BB962C8B-B14F-4D97-AF65-F5344CB8AC3E}">
        <p14:creationId xmlns:p14="http://schemas.microsoft.com/office/powerpoint/2010/main" val="4089653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10/23/2024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10/23/2024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10/23/2024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10/23/2024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10/23/2024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svg"/><Relationship Id="rId7" Type="http://schemas.openxmlformats.org/officeDocument/2006/relationships/image" Target="../media/image25.sv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1C9CB6-52B0-798E-0245-7C031A81EEEF}"/>
              </a:ext>
            </a:extLst>
          </p:cNvPr>
          <p:cNvSpPr>
            <a:spLocks noGrp="1"/>
          </p:cNvSpPr>
          <p:nvPr>
            <p:ph type="title"/>
          </p:nvPr>
        </p:nvSpPr>
        <p:spPr>
          <a:xfrm>
            <a:off x="267585" y="1224078"/>
            <a:ext cx="3373178" cy="2709183"/>
          </a:xfrm>
        </p:spPr>
        <p:txBody>
          <a:bodyPr vert="horz" lIns="91440" tIns="45720" rIns="91440" bIns="45720" rtlCol="0" anchor="b">
            <a:normAutofit/>
          </a:bodyPr>
          <a:lstStyle/>
          <a:p>
            <a:pPr defTabSz="914400">
              <a:lnSpc>
                <a:spcPct val="90000"/>
              </a:lnSpc>
            </a:pPr>
            <a:r>
              <a:rPr lang="en-US" sz="3100" dirty="0"/>
              <a:t>Final Project: </a:t>
            </a:r>
            <a:br>
              <a:rPr lang="en-US" sz="3100" dirty="0"/>
            </a:br>
            <a:br>
              <a:rPr lang="en-US" sz="2000" dirty="0"/>
            </a:br>
            <a:r>
              <a:rPr lang="en-US" sz="3800" dirty="0"/>
              <a:t>FIFA World Cup Analysis </a:t>
            </a:r>
            <a:br>
              <a:rPr lang="en-US" sz="4700" dirty="0"/>
            </a:br>
            <a:r>
              <a:rPr lang="en-US" sz="2400" dirty="0"/>
              <a:t>(1930 – 2022)</a:t>
            </a:r>
            <a:endParaRPr lang="en-US" sz="4700" dirty="0"/>
          </a:p>
        </p:txBody>
      </p:sp>
      <p:sp>
        <p:nvSpPr>
          <p:cNvPr id="18"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7753" y="4409267"/>
            <a:ext cx="2606040" cy="18288"/>
          </a:xfrm>
          <a:custGeom>
            <a:avLst/>
            <a:gdLst>
              <a:gd name="connsiteX0" fmla="*/ 0 w 2606040"/>
              <a:gd name="connsiteY0" fmla="*/ 0 h 18288"/>
              <a:gd name="connsiteX1" fmla="*/ 625450 w 2606040"/>
              <a:gd name="connsiteY1" fmla="*/ 0 h 18288"/>
              <a:gd name="connsiteX2" fmla="*/ 1224839 w 2606040"/>
              <a:gd name="connsiteY2" fmla="*/ 0 h 18288"/>
              <a:gd name="connsiteX3" fmla="*/ 1824228 w 2606040"/>
              <a:gd name="connsiteY3" fmla="*/ 0 h 18288"/>
              <a:gd name="connsiteX4" fmla="*/ 2606040 w 2606040"/>
              <a:gd name="connsiteY4" fmla="*/ 0 h 18288"/>
              <a:gd name="connsiteX5" fmla="*/ 2606040 w 2606040"/>
              <a:gd name="connsiteY5" fmla="*/ 18288 h 18288"/>
              <a:gd name="connsiteX6" fmla="*/ 1902409 w 2606040"/>
              <a:gd name="connsiteY6" fmla="*/ 18288 h 18288"/>
              <a:gd name="connsiteX7" fmla="*/ 1276960 w 2606040"/>
              <a:gd name="connsiteY7" fmla="*/ 18288 h 18288"/>
              <a:gd name="connsiteX8" fmla="*/ 677570 w 2606040"/>
              <a:gd name="connsiteY8" fmla="*/ 18288 h 18288"/>
              <a:gd name="connsiteX9" fmla="*/ 0 w 2606040"/>
              <a:gd name="connsiteY9" fmla="*/ 18288 h 18288"/>
              <a:gd name="connsiteX10" fmla="*/ 0 w 2606040"/>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8288"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462" y="4771"/>
                  <a:pt x="2606793" y="12323"/>
                  <a:pt x="2606040" y="18288"/>
                </a:cubicBezTo>
                <a:cubicBezTo>
                  <a:pt x="2256758" y="31410"/>
                  <a:pt x="2173673" y="-12878"/>
                  <a:pt x="1902409" y="18288"/>
                </a:cubicBezTo>
                <a:cubicBezTo>
                  <a:pt x="1631145" y="49454"/>
                  <a:pt x="1461378" y="5466"/>
                  <a:pt x="1276960" y="18288"/>
                </a:cubicBezTo>
                <a:cubicBezTo>
                  <a:pt x="1092542" y="31110"/>
                  <a:pt x="890442" y="13213"/>
                  <a:pt x="677570" y="18288"/>
                </a:cubicBezTo>
                <a:cubicBezTo>
                  <a:pt x="464698" y="23364"/>
                  <a:pt x="187648" y="35837"/>
                  <a:pt x="0" y="18288"/>
                </a:cubicBezTo>
                <a:cubicBezTo>
                  <a:pt x="841" y="12879"/>
                  <a:pt x="-726" y="3977"/>
                  <a:pt x="0" y="0"/>
                </a:cubicBezTo>
                <a:close/>
              </a:path>
              <a:path w="2606040" h="18288"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5426" y="8857"/>
                  <a:pt x="2606544" y="13619"/>
                  <a:pt x="2606040" y="18288"/>
                </a:cubicBezTo>
                <a:cubicBezTo>
                  <a:pt x="2393024" y="2241"/>
                  <a:pt x="2191161" y="39259"/>
                  <a:pt x="1980590" y="18288"/>
                </a:cubicBezTo>
                <a:cubicBezTo>
                  <a:pt x="1770019" y="-2683"/>
                  <a:pt x="1476440" y="36114"/>
                  <a:pt x="1276960" y="18288"/>
                </a:cubicBezTo>
                <a:cubicBezTo>
                  <a:pt x="1077480" y="463"/>
                  <a:pt x="880988" y="42125"/>
                  <a:pt x="651510" y="18288"/>
                </a:cubicBezTo>
                <a:cubicBezTo>
                  <a:pt x="422032" y="-5549"/>
                  <a:pt x="130744" y="-1947"/>
                  <a:pt x="0" y="18288"/>
                </a:cubicBezTo>
                <a:cubicBezTo>
                  <a:pt x="-487" y="10816"/>
                  <a:pt x="-839" y="6058"/>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erson holding a football ball in the air&#10;&#10;Description automatically generated">
            <a:extLst>
              <a:ext uri="{FF2B5EF4-FFF2-40B4-BE49-F238E27FC236}">
                <a16:creationId xmlns:a16="http://schemas.microsoft.com/office/drawing/2014/main" id="{B612F365-620F-01B2-622D-0CCF6AC38536}"/>
              </a:ext>
            </a:extLst>
          </p:cNvPr>
          <p:cNvPicPr>
            <a:picLocks noChangeAspect="1"/>
          </p:cNvPicPr>
          <p:nvPr/>
        </p:nvPicPr>
        <p:blipFill>
          <a:blip r:embed="rId2"/>
          <a:srcRect l="15" r="15"/>
          <a:stretch/>
        </p:blipFill>
        <p:spPr>
          <a:xfrm>
            <a:off x="4040931" y="0"/>
            <a:ext cx="515908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4" name="Picture 3" descr="A yellow and black trophy">
            <a:extLst>
              <a:ext uri="{FF2B5EF4-FFF2-40B4-BE49-F238E27FC236}">
                <a16:creationId xmlns:a16="http://schemas.microsoft.com/office/drawing/2014/main" id="{5C3CF099-849E-B0E1-F7D5-08CFFBF82371}"/>
              </a:ext>
            </a:extLst>
          </p:cNvPr>
          <p:cNvPicPr>
            <a:picLocks noChangeAspect="1"/>
          </p:cNvPicPr>
          <p:nvPr/>
        </p:nvPicPr>
        <p:blipFill>
          <a:blip r:embed="rId3"/>
          <a:srcRect l="9460" r="8140"/>
          <a:stretch/>
        </p:blipFill>
        <p:spPr>
          <a:xfrm>
            <a:off x="2941777" y="3168642"/>
            <a:ext cx="599380" cy="668853"/>
          </a:xfrm>
          <a:custGeom>
            <a:avLst/>
            <a:gdLst/>
            <a:ahLst/>
            <a:cxnLst/>
            <a:rect l="l" t="t" r="r" b="b"/>
            <a:pathLst>
              <a:path w="7534640" h="6857984">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447233" y="4124161"/>
                  <a:pt x="4350312" y="4197688"/>
                  <a:pt x="4483996" y="4348083"/>
                </a:cubicBezTo>
                <a:cubicBezTo>
                  <a:pt x="4644419" y="4344742"/>
                  <a:pt x="4627708" y="4598742"/>
                  <a:pt x="4788129" y="4561979"/>
                </a:cubicBezTo>
                <a:cubicBezTo>
                  <a:pt x="4754709" y="4678954"/>
                  <a:pt x="4641076" y="4618795"/>
                  <a:pt x="4600971" y="4705690"/>
                </a:cubicBezTo>
                <a:cubicBezTo>
                  <a:pt x="4684524" y="4779217"/>
                  <a:pt x="4844945" y="4725744"/>
                  <a:pt x="4871683" y="4879480"/>
                </a:cubicBezTo>
                <a:cubicBezTo>
                  <a:pt x="4838262" y="5039902"/>
                  <a:pt x="4945210" y="5019849"/>
                  <a:pt x="5032105" y="5029876"/>
                </a:cubicBezTo>
                <a:cubicBezTo>
                  <a:pt x="5239317" y="5049930"/>
                  <a:pt x="5439843" y="5063297"/>
                  <a:pt x="5643713" y="5096719"/>
                </a:cubicBezTo>
                <a:cubicBezTo>
                  <a:pt x="5693844" y="5106745"/>
                  <a:pt x="5810819" y="5083350"/>
                  <a:pt x="5800794" y="5186956"/>
                </a:cubicBezTo>
                <a:cubicBezTo>
                  <a:pt x="5790767" y="5270508"/>
                  <a:pt x="5700529" y="5240431"/>
                  <a:pt x="5643713" y="5243772"/>
                </a:cubicBezTo>
                <a:cubicBezTo>
                  <a:pt x="5329553" y="5283879"/>
                  <a:pt x="5012052" y="5220378"/>
                  <a:pt x="4701235" y="5223719"/>
                </a:cubicBezTo>
                <a:cubicBezTo>
                  <a:pt x="4664472" y="5223719"/>
                  <a:pt x="4657787" y="5334009"/>
                  <a:pt x="4577576" y="5297246"/>
                </a:cubicBezTo>
                <a:cubicBezTo>
                  <a:pt x="4788129" y="5397510"/>
                  <a:pt x="5767372" y="5424248"/>
                  <a:pt x="6094900" y="5477721"/>
                </a:cubicBezTo>
                <a:cubicBezTo>
                  <a:pt x="5754004" y="5858724"/>
                  <a:pt x="5429817" y="5628117"/>
                  <a:pt x="5159105" y="5842012"/>
                </a:cubicBezTo>
                <a:cubicBezTo>
                  <a:pt x="5159105" y="5842012"/>
                  <a:pt x="5212580" y="5842012"/>
                  <a:pt x="5443187" y="5912197"/>
                </a:cubicBezTo>
                <a:cubicBezTo>
                  <a:pt x="5627002" y="5969012"/>
                  <a:pt x="5536765" y="6049223"/>
                  <a:pt x="6001321" y="6202962"/>
                </a:cubicBezTo>
                <a:cubicBezTo>
                  <a:pt x="5824188" y="6253093"/>
                  <a:pt x="5593581" y="6156172"/>
                  <a:pt x="5506685" y="6416857"/>
                </a:cubicBezTo>
                <a:cubicBezTo>
                  <a:pt x="5643713" y="6463648"/>
                  <a:pt x="5807477" y="6420200"/>
                  <a:pt x="5904398" y="6543858"/>
                </a:cubicBezTo>
                <a:cubicBezTo>
                  <a:pt x="5934478" y="6580622"/>
                  <a:pt x="5964557" y="6604017"/>
                  <a:pt x="6001321" y="6624068"/>
                </a:cubicBezTo>
                <a:cubicBezTo>
                  <a:pt x="5984612" y="6630754"/>
                  <a:pt x="5964557" y="6637437"/>
                  <a:pt x="5951188" y="6644121"/>
                </a:cubicBezTo>
                <a:cubicBezTo>
                  <a:pt x="5977925" y="6667518"/>
                  <a:pt x="6663060" y="6794517"/>
                  <a:pt x="6836850" y="6797860"/>
                </a:cubicBezTo>
                <a:cubicBezTo>
                  <a:pt x="6761652" y="6822926"/>
                  <a:pt x="6636845" y="6844075"/>
                  <a:pt x="6553814" y="6856412"/>
                </a:cubicBezTo>
                <a:lnTo>
                  <a:pt x="6542822" y="6857984"/>
                </a:lnTo>
                <a:lnTo>
                  <a:pt x="0" y="6857984"/>
                </a:lnTo>
                <a:close/>
              </a:path>
            </a:pathLst>
          </a:custGeom>
        </p:spPr>
      </p:pic>
      <p:sp>
        <p:nvSpPr>
          <p:cNvPr id="7" name="Title 1">
            <a:extLst>
              <a:ext uri="{FF2B5EF4-FFF2-40B4-BE49-F238E27FC236}">
                <a16:creationId xmlns:a16="http://schemas.microsoft.com/office/drawing/2014/main" id="{A7D31C1C-DEFC-DCFD-73D8-7A5323BF3A59}"/>
              </a:ext>
            </a:extLst>
          </p:cNvPr>
          <p:cNvSpPr txBox="1">
            <a:spLocks/>
          </p:cNvSpPr>
          <p:nvPr/>
        </p:nvSpPr>
        <p:spPr>
          <a:xfrm>
            <a:off x="-266859" y="4903561"/>
            <a:ext cx="3316022" cy="1606115"/>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pPr>
            <a:endParaRPr lang="en-US" sz="4700" dirty="0"/>
          </a:p>
        </p:txBody>
      </p:sp>
      <p:sp>
        <p:nvSpPr>
          <p:cNvPr id="9" name="TextBox 8">
            <a:extLst>
              <a:ext uri="{FF2B5EF4-FFF2-40B4-BE49-F238E27FC236}">
                <a16:creationId xmlns:a16="http://schemas.microsoft.com/office/drawing/2014/main" id="{9EA3AD9A-53DF-0672-8F9D-FAAB442A69D2}"/>
              </a:ext>
            </a:extLst>
          </p:cNvPr>
          <p:cNvSpPr txBox="1"/>
          <p:nvPr/>
        </p:nvSpPr>
        <p:spPr>
          <a:xfrm>
            <a:off x="259506" y="5238196"/>
            <a:ext cx="3781425" cy="1169551"/>
          </a:xfrm>
          <a:prstGeom prst="rect">
            <a:avLst/>
          </a:prstGeom>
          <a:noFill/>
        </p:spPr>
        <p:txBody>
          <a:bodyPr wrap="square" rtlCol="0">
            <a:spAutoFit/>
          </a:bodyPr>
          <a:lstStyle/>
          <a:p>
            <a:r>
              <a:rPr lang="en-US" sz="1400" b="1" dirty="0">
                <a:latin typeface="+mj-lt"/>
                <a:cs typeface="Segoe UI" panose="020B0502040204020203" pitchFamily="34" charset="0"/>
              </a:rPr>
              <a:t>Team Members:</a:t>
            </a:r>
          </a:p>
          <a:p>
            <a:endParaRPr lang="en-US" sz="1400" dirty="0">
              <a:latin typeface="+mj-lt"/>
              <a:cs typeface="Segoe UI" panose="020B0502040204020203" pitchFamily="34" charset="0"/>
            </a:endParaRPr>
          </a:p>
          <a:p>
            <a:pPr marL="742950" lvl="1" indent="-285750">
              <a:buFont typeface="Arial" panose="020B0604020202020204" pitchFamily="34" charset="0"/>
              <a:buChar char="•"/>
            </a:pPr>
            <a:r>
              <a:rPr lang="en-US" sz="1400" i="0" dirty="0">
                <a:solidFill>
                  <a:srgbClr val="1F1F1F"/>
                </a:solidFill>
                <a:effectLst/>
                <a:latin typeface="+mj-lt"/>
                <a:cs typeface="Segoe UI" panose="020B0502040204020203" pitchFamily="34" charset="0"/>
              </a:rPr>
              <a:t>Sameh Mahmoud </a:t>
            </a:r>
            <a:r>
              <a:rPr lang="en-US" sz="1400" i="0" dirty="0" err="1">
                <a:solidFill>
                  <a:srgbClr val="1F1F1F"/>
                </a:solidFill>
                <a:effectLst/>
                <a:latin typeface="+mj-lt"/>
                <a:cs typeface="Segoe UI" panose="020B0502040204020203" pitchFamily="34" charset="0"/>
              </a:rPr>
              <a:t>Mahmoud</a:t>
            </a:r>
            <a:endParaRPr lang="en-US" sz="1400" i="0" dirty="0">
              <a:solidFill>
                <a:srgbClr val="1F1F1F"/>
              </a:solidFill>
              <a:effectLst/>
              <a:latin typeface="+mj-lt"/>
              <a:cs typeface="Segoe UI" panose="020B0502040204020203" pitchFamily="34" charset="0"/>
            </a:endParaRPr>
          </a:p>
          <a:p>
            <a:pPr marL="742950" lvl="1" indent="-285750">
              <a:buFont typeface="Arial" panose="020B0604020202020204" pitchFamily="34" charset="0"/>
              <a:buChar char="•"/>
            </a:pPr>
            <a:r>
              <a:rPr lang="en-US" sz="1400" i="0" dirty="0" err="1">
                <a:solidFill>
                  <a:srgbClr val="000000"/>
                </a:solidFill>
                <a:effectLst/>
                <a:latin typeface="+mj-lt"/>
                <a:cs typeface="Segoe UI" panose="020B0502040204020203" pitchFamily="34" charset="0"/>
              </a:rPr>
              <a:t>Kamilya</a:t>
            </a:r>
            <a:r>
              <a:rPr lang="en-US" sz="1400" i="0" dirty="0">
                <a:solidFill>
                  <a:srgbClr val="000000"/>
                </a:solidFill>
                <a:effectLst/>
                <a:latin typeface="+mj-lt"/>
                <a:cs typeface="Segoe UI" panose="020B0502040204020203" pitchFamily="34" charset="0"/>
              </a:rPr>
              <a:t> </a:t>
            </a:r>
            <a:r>
              <a:rPr lang="en-US" sz="1400" i="0" dirty="0" err="1">
                <a:solidFill>
                  <a:srgbClr val="000000"/>
                </a:solidFill>
                <a:effectLst/>
                <a:latin typeface="+mj-lt"/>
                <a:cs typeface="Segoe UI" panose="020B0502040204020203" pitchFamily="34" charset="0"/>
              </a:rPr>
              <a:t>Abd</a:t>
            </a:r>
            <a:r>
              <a:rPr lang="en-US" sz="1400" dirty="0" err="1">
                <a:solidFill>
                  <a:srgbClr val="000000"/>
                </a:solidFill>
                <a:latin typeface="+mj-lt"/>
                <a:cs typeface="Segoe UI" panose="020B0502040204020203" pitchFamily="34" charset="0"/>
              </a:rPr>
              <a:t>e</a:t>
            </a:r>
            <a:r>
              <a:rPr lang="en-US" sz="1400" i="0" dirty="0" err="1">
                <a:solidFill>
                  <a:srgbClr val="000000"/>
                </a:solidFill>
                <a:effectLst/>
                <a:latin typeface="+mj-lt"/>
                <a:cs typeface="Segoe UI" panose="020B0502040204020203" pitchFamily="34" charset="0"/>
              </a:rPr>
              <a:t>lnaser</a:t>
            </a:r>
            <a:r>
              <a:rPr lang="en-US" sz="1400" i="0" dirty="0">
                <a:solidFill>
                  <a:srgbClr val="000000"/>
                </a:solidFill>
                <a:effectLst/>
                <a:latin typeface="+mj-lt"/>
                <a:cs typeface="Segoe UI" panose="020B0502040204020203" pitchFamily="34" charset="0"/>
              </a:rPr>
              <a:t> Ahmed</a:t>
            </a:r>
          </a:p>
          <a:p>
            <a:pPr marL="742950" lvl="1" indent="-285750">
              <a:buFont typeface="Arial" panose="020B0604020202020204" pitchFamily="34" charset="0"/>
              <a:buChar char="•"/>
            </a:pPr>
            <a:r>
              <a:rPr lang="en-US" sz="1400" i="0" dirty="0">
                <a:solidFill>
                  <a:srgbClr val="000000"/>
                </a:solidFill>
                <a:effectLst/>
                <a:latin typeface="+mj-lt"/>
                <a:cs typeface="Segoe UI" panose="020B0502040204020203" pitchFamily="34" charset="0"/>
              </a:rPr>
              <a:t>Mohamed Helmy Fadel</a:t>
            </a:r>
            <a:endParaRPr lang="en-US" sz="1400" dirty="0">
              <a:latin typeface="+mj-lt"/>
              <a:cs typeface="Segoe UI" panose="020B0502040204020203" pitchFamily="34" charset="0"/>
            </a:endParaRPr>
          </a:p>
        </p:txBody>
      </p:sp>
      <p:sp>
        <p:nvSpPr>
          <p:cNvPr id="3" name="TextBox 2">
            <a:extLst>
              <a:ext uri="{FF2B5EF4-FFF2-40B4-BE49-F238E27FC236}">
                <a16:creationId xmlns:a16="http://schemas.microsoft.com/office/drawing/2014/main" id="{B8AFFD5D-97ED-02F5-5DB9-3A2CB3268D15}"/>
              </a:ext>
            </a:extLst>
          </p:cNvPr>
          <p:cNvSpPr txBox="1"/>
          <p:nvPr/>
        </p:nvSpPr>
        <p:spPr>
          <a:xfrm>
            <a:off x="1214282" y="3994956"/>
            <a:ext cx="1512982" cy="307777"/>
          </a:xfrm>
          <a:prstGeom prst="rect">
            <a:avLst/>
          </a:prstGeom>
          <a:noFill/>
        </p:spPr>
        <p:txBody>
          <a:bodyPr wrap="square" rtlCol="0">
            <a:spAutoFit/>
          </a:bodyPr>
          <a:lstStyle/>
          <a:p>
            <a:r>
              <a:rPr lang="en-US" sz="1400" dirty="0">
                <a:latin typeface="+mj-lt"/>
                <a:cs typeface="Segoe UI" panose="020B0502040204020203" pitchFamily="34" charset="0"/>
              </a:rPr>
              <a:t>DEPI Final Project</a:t>
            </a:r>
          </a:p>
        </p:txBody>
      </p:sp>
    </p:spTree>
    <p:extLst>
      <p:ext uri="{BB962C8B-B14F-4D97-AF65-F5344CB8AC3E}">
        <p14:creationId xmlns:p14="http://schemas.microsoft.com/office/powerpoint/2010/main" val="2223524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9" name="Rectangle 308">
            <a:extLst>
              <a:ext uri="{FF2B5EF4-FFF2-40B4-BE49-F238E27FC236}">
                <a16:creationId xmlns:a16="http://schemas.microsoft.com/office/drawing/2014/main" id="{DAA9D101-9817-4D16-A481-1E00352EC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Rectangle 309">
            <a:extLst>
              <a:ext uri="{FF2B5EF4-FFF2-40B4-BE49-F238E27FC236}">
                <a16:creationId xmlns:a16="http://schemas.microsoft.com/office/drawing/2014/main" id="{5370CCB5-705B-4E99-8F73-B5403ED84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323"/>
            <a:ext cx="6115048" cy="456772"/>
          </a:xfrm>
          <a:prstGeom prst="rect">
            <a:avLst/>
          </a:prstGeom>
          <a:gradFill>
            <a:gsLst>
              <a:gs pos="0">
                <a:srgbClr val="000000">
                  <a:alpha val="63000"/>
                </a:srgbClr>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Rectangle 310">
            <a:extLst>
              <a:ext uri="{FF2B5EF4-FFF2-40B4-BE49-F238E27FC236}">
                <a16:creationId xmlns:a16="http://schemas.microsoft.com/office/drawing/2014/main" id="{564B7BD9-7F70-40CA-A74D-E1E6DA334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50"/>
            <a:ext cx="9144000" cy="456773"/>
          </a:xfrm>
          <a:prstGeom prst="rect">
            <a:avLst/>
          </a:prstGeom>
          <a:gradFill>
            <a:gsLst>
              <a:gs pos="0">
                <a:schemeClr val="accent1"/>
              </a:gs>
              <a:gs pos="10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C04212BC-B977-D540-5B28-B8D556EAAE77}"/>
              </a:ext>
            </a:extLst>
          </p:cNvPr>
          <p:cNvSpPr>
            <a:spLocks noGrp="1"/>
          </p:cNvSpPr>
          <p:nvPr>
            <p:ph type="title"/>
          </p:nvPr>
        </p:nvSpPr>
        <p:spPr>
          <a:xfrm>
            <a:off x="551134" y="556994"/>
            <a:ext cx="2954766" cy="5583126"/>
          </a:xfrm>
        </p:spPr>
        <p:txBody>
          <a:bodyPr>
            <a:normAutofit/>
          </a:bodyPr>
          <a:lstStyle/>
          <a:p>
            <a:pPr algn="r"/>
            <a:r>
              <a:rPr lang="en-US" sz="6500" dirty="0"/>
              <a:t>Analysis Phases</a:t>
            </a:r>
          </a:p>
        </p:txBody>
      </p:sp>
      <p:sp>
        <p:nvSpPr>
          <p:cNvPr id="21" name="Rectangle: Rounded Corners 20">
            <a:extLst>
              <a:ext uri="{FF2B5EF4-FFF2-40B4-BE49-F238E27FC236}">
                <a16:creationId xmlns:a16="http://schemas.microsoft.com/office/drawing/2014/main" id="{C76654C8-8898-5A8D-E732-6A878E28B681}"/>
              </a:ext>
            </a:extLst>
          </p:cNvPr>
          <p:cNvSpPr/>
          <p:nvPr/>
        </p:nvSpPr>
        <p:spPr>
          <a:xfrm>
            <a:off x="4022990" y="561360"/>
            <a:ext cx="4683949" cy="930102"/>
          </a:xfrm>
          <a:prstGeom prst="roundRect">
            <a:avLst>
              <a:gd name="adj" fmla="val 10000"/>
            </a:avLst>
          </a:prstGeom>
          <a:solidFill>
            <a:schemeClr val="accent1">
              <a:lumMod val="40000"/>
              <a:lumOff val="60000"/>
              <a:alpha val="25000"/>
            </a:schemeClr>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2" name="Rectangle 21" descr="Help">
            <a:extLst>
              <a:ext uri="{FF2B5EF4-FFF2-40B4-BE49-F238E27FC236}">
                <a16:creationId xmlns:a16="http://schemas.microsoft.com/office/drawing/2014/main" id="{DB6C099A-A3C6-D0BE-2563-CA39DC78FF3E}"/>
              </a:ext>
            </a:extLst>
          </p:cNvPr>
          <p:cNvSpPr/>
          <p:nvPr/>
        </p:nvSpPr>
        <p:spPr>
          <a:xfrm>
            <a:off x="4304345" y="770633"/>
            <a:ext cx="511556" cy="511556"/>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23" name="Freeform: Shape 22">
            <a:extLst>
              <a:ext uri="{FF2B5EF4-FFF2-40B4-BE49-F238E27FC236}">
                <a16:creationId xmlns:a16="http://schemas.microsoft.com/office/drawing/2014/main" id="{B9644DB9-9570-E8BC-EA88-9C51008BB55E}"/>
              </a:ext>
            </a:extLst>
          </p:cNvPr>
          <p:cNvSpPr/>
          <p:nvPr/>
        </p:nvSpPr>
        <p:spPr>
          <a:xfrm>
            <a:off x="5097258" y="561360"/>
            <a:ext cx="3609680" cy="930102"/>
          </a:xfrm>
          <a:custGeom>
            <a:avLst/>
            <a:gdLst>
              <a:gd name="connsiteX0" fmla="*/ 0 w 3609680"/>
              <a:gd name="connsiteY0" fmla="*/ 0 h 930102"/>
              <a:gd name="connsiteX1" fmla="*/ 3609680 w 3609680"/>
              <a:gd name="connsiteY1" fmla="*/ 0 h 930102"/>
              <a:gd name="connsiteX2" fmla="*/ 3609680 w 3609680"/>
              <a:gd name="connsiteY2" fmla="*/ 930102 h 930102"/>
              <a:gd name="connsiteX3" fmla="*/ 0 w 3609680"/>
              <a:gd name="connsiteY3" fmla="*/ 930102 h 930102"/>
              <a:gd name="connsiteX4" fmla="*/ 0 w 3609680"/>
              <a:gd name="connsiteY4" fmla="*/ 0 h 930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680" h="930102">
                <a:moveTo>
                  <a:pt x="0" y="0"/>
                </a:moveTo>
                <a:lnTo>
                  <a:pt x="3609680" y="0"/>
                </a:lnTo>
                <a:lnTo>
                  <a:pt x="3609680" y="930102"/>
                </a:lnTo>
                <a:lnTo>
                  <a:pt x="0" y="93010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8436" tIns="98436" rIns="98436" bIns="98436" numCol="1" spcCol="1270" anchor="ctr" anchorCtr="0">
            <a:noAutofit/>
          </a:bodyPr>
          <a:lstStyle/>
          <a:p>
            <a:pPr marL="0" lvl="0" indent="0" algn="l" defTabSz="844550">
              <a:lnSpc>
                <a:spcPct val="100000"/>
              </a:lnSpc>
              <a:spcBef>
                <a:spcPct val="0"/>
              </a:spcBef>
              <a:spcAft>
                <a:spcPct val="35000"/>
              </a:spcAft>
              <a:buNone/>
            </a:pPr>
            <a:r>
              <a:rPr lang="en-US" sz="1900" kern="1200" dirty="0"/>
              <a:t>Ask Questions</a:t>
            </a:r>
          </a:p>
        </p:txBody>
      </p:sp>
      <p:sp>
        <p:nvSpPr>
          <p:cNvPr id="24" name="Rectangle: Rounded Corners 23">
            <a:extLst>
              <a:ext uri="{FF2B5EF4-FFF2-40B4-BE49-F238E27FC236}">
                <a16:creationId xmlns:a16="http://schemas.microsoft.com/office/drawing/2014/main" id="{6526CBD4-071E-3911-BB01-008BA646041A}"/>
              </a:ext>
            </a:extLst>
          </p:cNvPr>
          <p:cNvSpPr/>
          <p:nvPr/>
        </p:nvSpPr>
        <p:spPr>
          <a:xfrm>
            <a:off x="4022990" y="1723988"/>
            <a:ext cx="4683949" cy="930102"/>
          </a:xfrm>
          <a:prstGeom prst="roundRect">
            <a:avLst>
              <a:gd name="adj" fmla="val 10000"/>
            </a:avLst>
          </a:prstGeom>
          <a:solidFill>
            <a:schemeClr val="accent1">
              <a:lumMod val="40000"/>
              <a:lumOff val="60000"/>
              <a:alpha val="25000"/>
            </a:schemeClr>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5" name="Rectangle 24" descr="Magnifying glass">
            <a:extLst>
              <a:ext uri="{FF2B5EF4-FFF2-40B4-BE49-F238E27FC236}">
                <a16:creationId xmlns:a16="http://schemas.microsoft.com/office/drawing/2014/main" id="{25B158F4-432B-0402-E110-3BBF73C401ED}"/>
              </a:ext>
            </a:extLst>
          </p:cNvPr>
          <p:cNvSpPr/>
          <p:nvPr/>
        </p:nvSpPr>
        <p:spPr>
          <a:xfrm>
            <a:off x="4304345" y="1933261"/>
            <a:ext cx="511556" cy="511556"/>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US"/>
          </a:p>
        </p:txBody>
      </p:sp>
      <p:sp>
        <p:nvSpPr>
          <p:cNvPr id="26" name="Freeform: Shape 25">
            <a:extLst>
              <a:ext uri="{FF2B5EF4-FFF2-40B4-BE49-F238E27FC236}">
                <a16:creationId xmlns:a16="http://schemas.microsoft.com/office/drawing/2014/main" id="{B5C4BAB0-2D8E-F612-8F91-432175DE1BF2}"/>
              </a:ext>
            </a:extLst>
          </p:cNvPr>
          <p:cNvSpPr/>
          <p:nvPr/>
        </p:nvSpPr>
        <p:spPr>
          <a:xfrm>
            <a:off x="5097258" y="1723988"/>
            <a:ext cx="3609680" cy="930102"/>
          </a:xfrm>
          <a:custGeom>
            <a:avLst/>
            <a:gdLst>
              <a:gd name="connsiteX0" fmla="*/ 0 w 3609680"/>
              <a:gd name="connsiteY0" fmla="*/ 0 h 930102"/>
              <a:gd name="connsiteX1" fmla="*/ 3609680 w 3609680"/>
              <a:gd name="connsiteY1" fmla="*/ 0 h 930102"/>
              <a:gd name="connsiteX2" fmla="*/ 3609680 w 3609680"/>
              <a:gd name="connsiteY2" fmla="*/ 930102 h 930102"/>
              <a:gd name="connsiteX3" fmla="*/ 0 w 3609680"/>
              <a:gd name="connsiteY3" fmla="*/ 930102 h 930102"/>
              <a:gd name="connsiteX4" fmla="*/ 0 w 3609680"/>
              <a:gd name="connsiteY4" fmla="*/ 0 h 930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680" h="930102">
                <a:moveTo>
                  <a:pt x="0" y="0"/>
                </a:moveTo>
                <a:lnTo>
                  <a:pt x="3609680" y="0"/>
                </a:lnTo>
                <a:lnTo>
                  <a:pt x="3609680" y="930102"/>
                </a:lnTo>
                <a:lnTo>
                  <a:pt x="0" y="93010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8436" tIns="98436" rIns="98436" bIns="98436" numCol="1" spcCol="1270" anchor="ctr" anchorCtr="0">
            <a:noAutofit/>
          </a:bodyPr>
          <a:lstStyle/>
          <a:p>
            <a:pPr marL="0" lvl="0" indent="0" algn="l" defTabSz="844550">
              <a:lnSpc>
                <a:spcPct val="100000"/>
              </a:lnSpc>
              <a:spcBef>
                <a:spcPct val="0"/>
              </a:spcBef>
              <a:spcAft>
                <a:spcPct val="35000"/>
              </a:spcAft>
              <a:buNone/>
            </a:pPr>
            <a:r>
              <a:rPr lang="en-US" sz="1900" kern="1200" dirty="0"/>
              <a:t>Collect and Prepare Data</a:t>
            </a:r>
          </a:p>
        </p:txBody>
      </p:sp>
      <p:sp>
        <p:nvSpPr>
          <p:cNvPr id="27" name="Rectangle: Rounded Corners 26">
            <a:extLst>
              <a:ext uri="{FF2B5EF4-FFF2-40B4-BE49-F238E27FC236}">
                <a16:creationId xmlns:a16="http://schemas.microsoft.com/office/drawing/2014/main" id="{59D17C40-8DEE-2A11-FD62-C8A9DC6FDC4B}"/>
              </a:ext>
            </a:extLst>
          </p:cNvPr>
          <p:cNvSpPr/>
          <p:nvPr/>
        </p:nvSpPr>
        <p:spPr>
          <a:xfrm>
            <a:off x="4022990" y="2886616"/>
            <a:ext cx="4683949" cy="930102"/>
          </a:xfrm>
          <a:prstGeom prst="roundRect">
            <a:avLst>
              <a:gd name="adj" fmla="val 10000"/>
            </a:avLst>
          </a:prstGeom>
          <a:solidFill>
            <a:schemeClr val="accent1">
              <a:lumMod val="40000"/>
              <a:lumOff val="60000"/>
              <a:alpha val="25000"/>
            </a:schemeClr>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8" name="Rectangle 27" descr="Mop and bucket">
            <a:extLst>
              <a:ext uri="{FF2B5EF4-FFF2-40B4-BE49-F238E27FC236}">
                <a16:creationId xmlns:a16="http://schemas.microsoft.com/office/drawing/2014/main" id="{26350D9D-AB77-8FC8-0633-FD908697E589}"/>
              </a:ext>
            </a:extLst>
          </p:cNvPr>
          <p:cNvSpPr/>
          <p:nvPr/>
        </p:nvSpPr>
        <p:spPr>
          <a:xfrm>
            <a:off x="4304345" y="3095889"/>
            <a:ext cx="511556" cy="511556"/>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a:lstStyle/>
          <a:p>
            <a:endParaRPr lang="en-US"/>
          </a:p>
        </p:txBody>
      </p:sp>
      <p:sp>
        <p:nvSpPr>
          <p:cNvPr id="29" name="Freeform: Shape 28">
            <a:extLst>
              <a:ext uri="{FF2B5EF4-FFF2-40B4-BE49-F238E27FC236}">
                <a16:creationId xmlns:a16="http://schemas.microsoft.com/office/drawing/2014/main" id="{0C681029-8561-E758-CCF1-BFB0C2310B27}"/>
              </a:ext>
            </a:extLst>
          </p:cNvPr>
          <p:cNvSpPr/>
          <p:nvPr/>
        </p:nvSpPr>
        <p:spPr>
          <a:xfrm>
            <a:off x="5097258" y="2886616"/>
            <a:ext cx="3609680" cy="930102"/>
          </a:xfrm>
          <a:custGeom>
            <a:avLst/>
            <a:gdLst>
              <a:gd name="connsiteX0" fmla="*/ 0 w 3609680"/>
              <a:gd name="connsiteY0" fmla="*/ 0 h 930102"/>
              <a:gd name="connsiteX1" fmla="*/ 3609680 w 3609680"/>
              <a:gd name="connsiteY1" fmla="*/ 0 h 930102"/>
              <a:gd name="connsiteX2" fmla="*/ 3609680 w 3609680"/>
              <a:gd name="connsiteY2" fmla="*/ 930102 h 930102"/>
              <a:gd name="connsiteX3" fmla="*/ 0 w 3609680"/>
              <a:gd name="connsiteY3" fmla="*/ 930102 h 930102"/>
              <a:gd name="connsiteX4" fmla="*/ 0 w 3609680"/>
              <a:gd name="connsiteY4" fmla="*/ 0 h 930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680" h="930102">
                <a:moveTo>
                  <a:pt x="0" y="0"/>
                </a:moveTo>
                <a:lnTo>
                  <a:pt x="3609680" y="0"/>
                </a:lnTo>
                <a:lnTo>
                  <a:pt x="3609680" y="930102"/>
                </a:lnTo>
                <a:lnTo>
                  <a:pt x="0" y="93010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8436" tIns="98436" rIns="98436" bIns="98436" numCol="1" spcCol="1270" anchor="ctr" anchorCtr="0">
            <a:noAutofit/>
          </a:bodyPr>
          <a:lstStyle/>
          <a:p>
            <a:pPr marL="0" lvl="0" indent="0" algn="l" defTabSz="844550">
              <a:lnSpc>
                <a:spcPct val="100000"/>
              </a:lnSpc>
              <a:spcBef>
                <a:spcPct val="0"/>
              </a:spcBef>
              <a:spcAft>
                <a:spcPct val="35000"/>
              </a:spcAft>
              <a:buNone/>
            </a:pPr>
            <a:r>
              <a:rPr lang="en-US" sz="1900" kern="1200" dirty="0"/>
              <a:t>Date Cleaning – Manipulation</a:t>
            </a:r>
          </a:p>
        </p:txBody>
      </p:sp>
      <p:sp>
        <p:nvSpPr>
          <p:cNvPr id="30" name="Rectangle: Rounded Corners 29">
            <a:extLst>
              <a:ext uri="{FF2B5EF4-FFF2-40B4-BE49-F238E27FC236}">
                <a16:creationId xmlns:a16="http://schemas.microsoft.com/office/drawing/2014/main" id="{275E51A5-B3F6-25B1-698A-FDF9F3136714}"/>
              </a:ext>
            </a:extLst>
          </p:cNvPr>
          <p:cNvSpPr/>
          <p:nvPr/>
        </p:nvSpPr>
        <p:spPr>
          <a:xfrm>
            <a:off x="4022990" y="4049244"/>
            <a:ext cx="4683949" cy="930102"/>
          </a:xfrm>
          <a:prstGeom prst="roundRect">
            <a:avLst>
              <a:gd name="adj" fmla="val 10000"/>
            </a:avLst>
          </a:prstGeom>
          <a:solidFill>
            <a:schemeClr val="accent1">
              <a:lumMod val="40000"/>
              <a:lumOff val="60000"/>
              <a:alpha val="25000"/>
            </a:schemeClr>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31" name="Rectangle 30" descr="Bar chart">
            <a:extLst>
              <a:ext uri="{FF2B5EF4-FFF2-40B4-BE49-F238E27FC236}">
                <a16:creationId xmlns:a16="http://schemas.microsoft.com/office/drawing/2014/main" id="{48F0E199-6E37-894E-5A40-72F43C9B60B8}"/>
              </a:ext>
            </a:extLst>
          </p:cNvPr>
          <p:cNvSpPr/>
          <p:nvPr/>
        </p:nvSpPr>
        <p:spPr>
          <a:xfrm>
            <a:off x="4304345" y="4258517"/>
            <a:ext cx="511556" cy="511556"/>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US"/>
          </a:p>
        </p:txBody>
      </p:sp>
      <p:sp>
        <p:nvSpPr>
          <p:cNvPr id="288" name="Freeform: Shape 287">
            <a:extLst>
              <a:ext uri="{FF2B5EF4-FFF2-40B4-BE49-F238E27FC236}">
                <a16:creationId xmlns:a16="http://schemas.microsoft.com/office/drawing/2014/main" id="{2DCC9A0B-7F5E-EFF0-F9BA-21F57897D5FF}"/>
              </a:ext>
            </a:extLst>
          </p:cNvPr>
          <p:cNvSpPr/>
          <p:nvPr/>
        </p:nvSpPr>
        <p:spPr>
          <a:xfrm>
            <a:off x="5097258" y="4049244"/>
            <a:ext cx="3609680" cy="930102"/>
          </a:xfrm>
          <a:custGeom>
            <a:avLst/>
            <a:gdLst>
              <a:gd name="connsiteX0" fmla="*/ 0 w 3609680"/>
              <a:gd name="connsiteY0" fmla="*/ 0 h 930102"/>
              <a:gd name="connsiteX1" fmla="*/ 3609680 w 3609680"/>
              <a:gd name="connsiteY1" fmla="*/ 0 h 930102"/>
              <a:gd name="connsiteX2" fmla="*/ 3609680 w 3609680"/>
              <a:gd name="connsiteY2" fmla="*/ 930102 h 930102"/>
              <a:gd name="connsiteX3" fmla="*/ 0 w 3609680"/>
              <a:gd name="connsiteY3" fmla="*/ 930102 h 930102"/>
              <a:gd name="connsiteX4" fmla="*/ 0 w 3609680"/>
              <a:gd name="connsiteY4" fmla="*/ 0 h 930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680" h="930102">
                <a:moveTo>
                  <a:pt x="0" y="0"/>
                </a:moveTo>
                <a:lnTo>
                  <a:pt x="3609680" y="0"/>
                </a:lnTo>
                <a:lnTo>
                  <a:pt x="3609680" y="930102"/>
                </a:lnTo>
                <a:lnTo>
                  <a:pt x="0" y="93010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8436" tIns="98436" rIns="98436" bIns="98436" numCol="1" spcCol="1270" anchor="ctr" anchorCtr="0">
            <a:noAutofit/>
          </a:bodyPr>
          <a:lstStyle/>
          <a:p>
            <a:pPr marL="0" lvl="0" indent="0" algn="l" defTabSz="844550">
              <a:lnSpc>
                <a:spcPct val="100000"/>
              </a:lnSpc>
              <a:spcBef>
                <a:spcPct val="0"/>
              </a:spcBef>
              <a:spcAft>
                <a:spcPct val="35000"/>
              </a:spcAft>
              <a:buNone/>
            </a:pPr>
            <a:r>
              <a:rPr lang="en-US" sz="1900" kern="1200"/>
              <a:t>Analyze data </a:t>
            </a:r>
            <a:endParaRPr lang="en-US" sz="1900" kern="1200" dirty="0"/>
          </a:p>
        </p:txBody>
      </p:sp>
      <p:sp>
        <p:nvSpPr>
          <p:cNvPr id="289" name="Rectangle: Rounded Corners 288">
            <a:extLst>
              <a:ext uri="{FF2B5EF4-FFF2-40B4-BE49-F238E27FC236}">
                <a16:creationId xmlns:a16="http://schemas.microsoft.com/office/drawing/2014/main" id="{D698E460-9C88-2B92-B62C-AC68970DC34D}"/>
              </a:ext>
            </a:extLst>
          </p:cNvPr>
          <p:cNvSpPr/>
          <p:nvPr/>
        </p:nvSpPr>
        <p:spPr>
          <a:xfrm>
            <a:off x="4022990" y="5211872"/>
            <a:ext cx="4683949" cy="930102"/>
          </a:xfrm>
          <a:prstGeom prst="roundRect">
            <a:avLst>
              <a:gd name="adj" fmla="val 10000"/>
            </a:avLst>
          </a:prstGeom>
          <a:solidFill>
            <a:schemeClr val="accent1">
              <a:lumMod val="40000"/>
              <a:lumOff val="60000"/>
              <a:alpha val="25000"/>
            </a:schemeClr>
          </a:solidFill>
        </p:spPr>
        <p:style>
          <a:lnRef idx="0">
            <a:schemeClr val="dk1">
              <a:hueOff val="0"/>
              <a:satOff val="0"/>
              <a:lumOff val="0"/>
              <a:alphaOff val="0"/>
            </a:schemeClr>
          </a:lnRef>
          <a:fillRef idx="1">
            <a:scrgbClr r="0" g="0" b="0"/>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90" name="Rectangle 289" descr="Workflow">
            <a:extLst>
              <a:ext uri="{FF2B5EF4-FFF2-40B4-BE49-F238E27FC236}">
                <a16:creationId xmlns:a16="http://schemas.microsoft.com/office/drawing/2014/main" id="{4B352AA4-C1C1-9D4A-C176-481B63519B87}"/>
              </a:ext>
            </a:extLst>
          </p:cNvPr>
          <p:cNvSpPr/>
          <p:nvPr/>
        </p:nvSpPr>
        <p:spPr>
          <a:xfrm>
            <a:off x="4304345" y="5421145"/>
            <a:ext cx="511556" cy="511556"/>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a:lstStyle/>
          <a:p>
            <a:endParaRPr lang="en-US" dirty="0"/>
          </a:p>
        </p:txBody>
      </p:sp>
      <p:sp>
        <p:nvSpPr>
          <p:cNvPr id="291" name="Freeform: Shape 290">
            <a:extLst>
              <a:ext uri="{FF2B5EF4-FFF2-40B4-BE49-F238E27FC236}">
                <a16:creationId xmlns:a16="http://schemas.microsoft.com/office/drawing/2014/main" id="{3E1C9467-2B03-BD1F-1430-94B87099C3A8}"/>
              </a:ext>
            </a:extLst>
          </p:cNvPr>
          <p:cNvSpPr/>
          <p:nvPr/>
        </p:nvSpPr>
        <p:spPr>
          <a:xfrm>
            <a:off x="5097258" y="5211872"/>
            <a:ext cx="3609680" cy="930102"/>
          </a:xfrm>
          <a:custGeom>
            <a:avLst/>
            <a:gdLst>
              <a:gd name="connsiteX0" fmla="*/ 0 w 3609680"/>
              <a:gd name="connsiteY0" fmla="*/ 0 h 930102"/>
              <a:gd name="connsiteX1" fmla="*/ 3609680 w 3609680"/>
              <a:gd name="connsiteY1" fmla="*/ 0 h 930102"/>
              <a:gd name="connsiteX2" fmla="*/ 3609680 w 3609680"/>
              <a:gd name="connsiteY2" fmla="*/ 930102 h 930102"/>
              <a:gd name="connsiteX3" fmla="*/ 0 w 3609680"/>
              <a:gd name="connsiteY3" fmla="*/ 930102 h 930102"/>
              <a:gd name="connsiteX4" fmla="*/ 0 w 3609680"/>
              <a:gd name="connsiteY4" fmla="*/ 0 h 930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680" h="930102">
                <a:moveTo>
                  <a:pt x="0" y="0"/>
                </a:moveTo>
                <a:lnTo>
                  <a:pt x="3609680" y="0"/>
                </a:lnTo>
                <a:lnTo>
                  <a:pt x="3609680" y="930102"/>
                </a:lnTo>
                <a:lnTo>
                  <a:pt x="0" y="93010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8436" tIns="98436" rIns="98436" bIns="98436" numCol="1" spcCol="1270" anchor="ctr" anchorCtr="0">
            <a:noAutofit/>
          </a:bodyPr>
          <a:lstStyle/>
          <a:p>
            <a:pPr marL="0" lvl="0" indent="0" algn="l" defTabSz="844550">
              <a:lnSpc>
                <a:spcPct val="100000"/>
              </a:lnSpc>
              <a:spcBef>
                <a:spcPct val="0"/>
              </a:spcBef>
              <a:spcAft>
                <a:spcPct val="35000"/>
              </a:spcAft>
              <a:buNone/>
            </a:pPr>
            <a:r>
              <a:rPr lang="en-US" sz="1900" kern="1200" dirty="0"/>
              <a:t>Visualize and Share Data</a:t>
            </a:r>
          </a:p>
        </p:txBody>
      </p:sp>
    </p:spTree>
    <p:extLst>
      <p:ext uri="{BB962C8B-B14F-4D97-AF65-F5344CB8AC3E}">
        <p14:creationId xmlns:p14="http://schemas.microsoft.com/office/powerpoint/2010/main" val="3885896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500"/>
                                        <p:tgtEl>
                                          <p:spTgt spid="3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88"/>
                                        </p:tgtEl>
                                        <p:attrNameLst>
                                          <p:attrName>style.visibility</p:attrName>
                                        </p:attrNameLst>
                                      </p:cBhvr>
                                      <p:to>
                                        <p:strVal val="visible"/>
                                      </p:to>
                                    </p:set>
                                    <p:animEffect transition="in" filter="fade">
                                      <p:cBhvr>
                                        <p:cTn id="51" dur="500"/>
                                        <p:tgtEl>
                                          <p:spTgt spid="28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89"/>
                                        </p:tgtEl>
                                        <p:attrNameLst>
                                          <p:attrName>style.visibility</p:attrName>
                                        </p:attrNameLst>
                                      </p:cBhvr>
                                      <p:to>
                                        <p:strVal val="visible"/>
                                      </p:to>
                                    </p:set>
                                    <p:animEffect transition="in" filter="fade">
                                      <p:cBhvr>
                                        <p:cTn id="56" dur="500"/>
                                        <p:tgtEl>
                                          <p:spTgt spid="28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90"/>
                                        </p:tgtEl>
                                        <p:attrNameLst>
                                          <p:attrName>style.visibility</p:attrName>
                                        </p:attrNameLst>
                                      </p:cBhvr>
                                      <p:to>
                                        <p:strVal val="visible"/>
                                      </p:to>
                                    </p:set>
                                    <p:animEffect transition="in" filter="fade">
                                      <p:cBhvr>
                                        <p:cTn id="59" dur="500"/>
                                        <p:tgtEl>
                                          <p:spTgt spid="29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91"/>
                                        </p:tgtEl>
                                        <p:attrNameLst>
                                          <p:attrName>style.visibility</p:attrName>
                                        </p:attrNameLst>
                                      </p:cBhvr>
                                      <p:to>
                                        <p:strVal val="visible"/>
                                      </p:to>
                                    </p:set>
                                    <p:animEffect transition="in" filter="fade">
                                      <p:cBhvr>
                                        <p:cTn id="62" dur="500"/>
                                        <p:tgtEl>
                                          <p:spTgt spid="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1" grpId="0" animBg="1"/>
      <p:bldP spid="22" grpId="0" animBg="1"/>
      <p:bldP spid="23" grpId="0"/>
      <p:bldP spid="24" grpId="0" animBg="1"/>
      <p:bldP spid="25" grpId="0" animBg="1"/>
      <p:bldP spid="26" grpId="0"/>
      <p:bldP spid="27" grpId="0" animBg="1"/>
      <p:bldP spid="28" grpId="0" animBg="1"/>
      <p:bldP spid="29" grpId="0"/>
      <p:bldP spid="30" grpId="0" animBg="1"/>
      <p:bldP spid="31" grpId="0" animBg="1"/>
      <p:bldP spid="288" grpId="0"/>
      <p:bldP spid="289" grpId="0" animBg="1"/>
      <p:bldP spid="290" grpId="0" animBg="1"/>
      <p:bldP spid="29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9" name="Rectangle 308">
            <a:extLst>
              <a:ext uri="{FF2B5EF4-FFF2-40B4-BE49-F238E27FC236}">
                <a16:creationId xmlns:a16="http://schemas.microsoft.com/office/drawing/2014/main" id="{DAA9D101-9817-4D16-A481-1E00352EC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Rectangle 309">
            <a:extLst>
              <a:ext uri="{FF2B5EF4-FFF2-40B4-BE49-F238E27FC236}">
                <a16:creationId xmlns:a16="http://schemas.microsoft.com/office/drawing/2014/main" id="{5370CCB5-705B-4E99-8F73-B5403ED84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323"/>
            <a:ext cx="6115048" cy="456772"/>
          </a:xfrm>
          <a:prstGeom prst="rect">
            <a:avLst/>
          </a:prstGeom>
          <a:gradFill>
            <a:gsLst>
              <a:gs pos="0">
                <a:srgbClr val="000000">
                  <a:alpha val="63000"/>
                </a:srgbClr>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Rectangle 310">
            <a:extLst>
              <a:ext uri="{FF2B5EF4-FFF2-40B4-BE49-F238E27FC236}">
                <a16:creationId xmlns:a16="http://schemas.microsoft.com/office/drawing/2014/main" id="{564B7BD9-7F70-40CA-A74D-E1E6DA334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50"/>
            <a:ext cx="9144000" cy="456773"/>
          </a:xfrm>
          <a:prstGeom prst="rect">
            <a:avLst/>
          </a:prstGeom>
          <a:gradFill>
            <a:gsLst>
              <a:gs pos="0">
                <a:schemeClr val="accent1"/>
              </a:gs>
              <a:gs pos="10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8009AF7-8F63-91D1-9D81-15E066D433FA}"/>
              </a:ext>
            </a:extLst>
          </p:cNvPr>
          <p:cNvSpPr>
            <a:spLocks noGrp="1"/>
          </p:cNvSpPr>
          <p:nvPr>
            <p:ph type="title"/>
          </p:nvPr>
        </p:nvSpPr>
        <p:spPr>
          <a:xfrm>
            <a:off x="644573" y="553260"/>
            <a:ext cx="4447066" cy="728788"/>
          </a:xfrm>
        </p:spPr>
        <p:txBody>
          <a:bodyPr vert="horz" lIns="91440" tIns="45720" rIns="91440" bIns="45720" rtlCol="0" anchor="b">
            <a:normAutofit/>
          </a:bodyPr>
          <a:lstStyle/>
          <a:p>
            <a:pPr algn="l" defTabSz="914400">
              <a:lnSpc>
                <a:spcPct val="90000"/>
              </a:lnSpc>
            </a:pPr>
            <a:r>
              <a:rPr lang="en-US" sz="3500" kern="1200" dirty="0">
                <a:solidFill>
                  <a:schemeClr val="tx1"/>
                </a:solidFill>
                <a:latin typeface="+mj-lt"/>
                <a:ea typeface="+mj-ea"/>
                <a:cs typeface="+mj-cs"/>
              </a:rPr>
              <a:t>Phase1: Ask Questions</a:t>
            </a:r>
          </a:p>
        </p:txBody>
      </p:sp>
      <p:sp>
        <p:nvSpPr>
          <p:cNvPr id="4" name="Content Placeholder 2">
            <a:extLst>
              <a:ext uri="{FF2B5EF4-FFF2-40B4-BE49-F238E27FC236}">
                <a16:creationId xmlns:a16="http://schemas.microsoft.com/office/drawing/2014/main" id="{4DF64A32-8083-3DCF-C73B-67EF85DCC40D}"/>
              </a:ext>
            </a:extLst>
          </p:cNvPr>
          <p:cNvSpPr txBox="1">
            <a:spLocks/>
          </p:cNvSpPr>
          <p:nvPr/>
        </p:nvSpPr>
        <p:spPr>
          <a:xfrm>
            <a:off x="510988" y="1509623"/>
            <a:ext cx="5941570" cy="47100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a:lnSpc>
                <a:spcPct val="150000"/>
              </a:lnSpc>
              <a:buNone/>
            </a:pPr>
            <a:r>
              <a:rPr lang="en-US" sz="1200" b="1" dirty="0"/>
              <a:t>Key Questions:</a:t>
            </a:r>
          </a:p>
          <a:p>
            <a:pPr indent="-228600" defTabSz="914400">
              <a:lnSpc>
                <a:spcPct val="150000"/>
              </a:lnSpc>
              <a:buFont typeface="Arial" panose="020B0604020202020204" pitchFamily="34" charset="0"/>
              <a:buChar char="•"/>
            </a:pPr>
            <a:r>
              <a:rPr lang="en-US" sz="1200" b="1" dirty="0"/>
              <a:t>Total Goals Over the Years</a:t>
            </a:r>
            <a:endParaRPr lang="en-US" sz="1200" dirty="0"/>
          </a:p>
          <a:p>
            <a:pPr lvl="1" indent="-228600" defTabSz="914400">
              <a:lnSpc>
                <a:spcPct val="150000"/>
              </a:lnSpc>
              <a:buFont typeface="Arial" panose="020B0604020202020204" pitchFamily="34" charset="0"/>
              <a:buChar char="•"/>
            </a:pPr>
            <a:r>
              <a:rPr lang="en-US" sz="1200" dirty="0"/>
              <a:t>How have total goals scored evolved across World Cup tournaments?</a:t>
            </a:r>
          </a:p>
          <a:p>
            <a:pPr lvl="1" indent="-228600" defTabSz="914400">
              <a:lnSpc>
                <a:spcPct val="150000"/>
              </a:lnSpc>
              <a:buFont typeface="Arial" panose="020B0604020202020204" pitchFamily="34" charset="0"/>
              <a:buChar char="•"/>
            </a:pPr>
            <a:r>
              <a:rPr lang="en-US" sz="1200" dirty="0"/>
              <a:t>How has the tournament's match structure impacted the number of goals scored?</a:t>
            </a:r>
          </a:p>
          <a:p>
            <a:pPr indent="-228600" defTabSz="914400">
              <a:lnSpc>
                <a:spcPct val="150000"/>
              </a:lnSpc>
              <a:buFont typeface="Arial" panose="020B0604020202020204" pitchFamily="34" charset="0"/>
              <a:buChar char="•"/>
            </a:pPr>
            <a:r>
              <a:rPr lang="en-US" sz="1200" b="1" dirty="0"/>
              <a:t>Number of Unique Winners</a:t>
            </a:r>
            <a:endParaRPr lang="en-US" sz="1200" dirty="0"/>
          </a:p>
          <a:p>
            <a:pPr lvl="1" indent="-228600" defTabSz="914400">
              <a:lnSpc>
                <a:spcPct val="150000"/>
              </a:lnSpc>
              <a:buFont typeface="Arial" panose="020B0604020202020204" pitchFamily="34" charset="0"/>
              <a:buChar char="•"/>
            </a:pPr>
            <a:r>
              <a:rPr lang="en-US" sz="1200" dirty="0"/>
              <a:t>How many different countries have won the FIFA World Cup?</a:t>
            </a:r>
          </a:p>
          <a:p>
            <a:pPr indent="-228600" defTabSz="914400">
              <a:lnSpc>
                <a:spcPct val="150000"/>
              </a:lnSpc>
              <a:buFont typeface="Arial" panose="020B0604020202020204" pitchFamily="34" charset="0"/>
              <a:buChar char="•"/>
            </a:pPr>
            <a:r>
              <a:rPr lang="en-US" sz="1200" b="1" dirty="0"/>
              <a:t>Countries That Hosted the World Cup</a:t>
            </a:r>
            <a:endParaRPr lang="en-US" sz="1200" dirty="0"/>
          </a:p>
          <a:p>
            <a:pPr lvl="1" indent="-228600" defTabSz="914400">
              <a:lnSpc>
                <a:spcPct val="150000"/>
              </a:lnSpc>
              <a:buFont typeface="Arial" panose="020B0604020202020204" pitchFamily="34" charset="0"/>
              <a:buChar char="•"/>
            </a:pPr>
            <a:r>
              <a:rPr lang="en-US" sz="1200" dirty="0"/>
              <a:t>Which countries have hosted the World Cup the most times?</a:t>
            </a:r>
          </a:p>
          <a:p>
            <a:pPr indent="-228600" defTabSz="914400">
              <a:lnSpc>
                <a:spcPct val="150000"/>
              </a:lnSpc>
              <a:buFont typeface="Arial" panose="020B0604020202020204" pitchFamily="34" charset="0"/>
              <a:buChar char="•"/>
            </a:pPr>
            <a:r>
              <a:rPr lang="en-US" sz="1200" b="1" dirty="0"/>
              <a:t>Total Matches Played in All World Cups</a:t>
            </a:r>
            <a:endParaRPr lang="en-US" sz="1200" dirty="0"/>
          </a:p>
          <a:p>
            <a:pPr lvl="1" indent="-228600" defTabSz="914400">
              <a:lnSpc>
                <a:spcPct val="150000"/>
              </a:lnSpc>
              <a:buFont typeface="Arial" panose="020B0604020202020204" pitchFamily="34" charset="0"/>
              <a:buChar char="•"/>
            </a:pPr>
            <a:r>
              <a:rPr lang="en-US" sz="1200" dirty="0"/>
              <a:t>What is the total number of matches played in World Cup history?</a:t>
            </a:r>
          </a:p>
          <a:p>
            <a:pPr indent="-228600" defTabSz="914400">
              <a:lnSpc>
                <a:spcPct val="150000"/>
              </a:lnSpc>
              <a:buFont typeface="Arial" panose="020B0604020202020204" pitchFamily="34" charset="0"/>
              <a:buChar char="•"/>
            </a:pPr>
            <a:r>
              <a:rPr lang="en-US" sz="1200" b="1" dirty="0"/>
              <a:t>Top Performing Countries</a:t>
            </a:r>
            <a:endParaRPr lang="en-US" sz="1200" dirty="0"/>
          </a:p>
          <a:p>
            <a:pPr lvl="1" indent="-228600" defTabSz="914400">
              <a:lnSpc>
                <a:spcPct val="150000"/>
              </a:lnSpc>
              <a:buFont typeface="Arial" panose="020B0604020202020204" pitchFamily="34" charset="0"/>
              <a:buChar char="•"/>
            </a:pPr>
            <a:r>
              <a:rPr lang="en-US" sz="1200" dirty="0"/>
              <a:t>Which countries have consistently performed the best across all World Cup tournaments?</a:t>
            </a:r>
          </a:p>
          <a:p>
            <a:pPr marL="0" indent="0" defTabSz="914400">
              <a:lnSpc>
                <a:spcPct val="150000"/>
              </a:lnSpc>
              <a:spcAft>
                <a:spcPts val="600"/>
              </a:spcAft>
              <a:buNone/>
            </a:pPr>
            <a:r>
              <a:rPr lang="en-US" sz="1200" b="1" dirty="0"/>
              <a:t>Second Milestones : </a:t>
            </a:r>
            <a:r>
              <a:rPr lang="en-US" sz="1200" dirty="0"/>
              <a:t>We completed this phase within 1 day</a:t>
            </a:r>
          </a:p>
        </p:txBody>
      </p:sp>
      <p:pic>
        <p:nvPicPr>
          <p:cNvPr id="6" name="Picture 5" descr="A cartoon of two boys with speech bubbles&#10;&#10;Description automatically generated">
            <a:extLst>
              <a:ext uri="{FF2B5EF4-FFF2-40B4-BE49-F238E27FC236}">
                <a16:creationId xmlns:a16="http://schemas.microsoft.com/office/drawing/2014/main" id="{128027F9-A99F-A7D1-C6D6-0B5473879D37}"/>
              </a:ext>
            </a:extLst>
          </p:cNvPr>
          <p:cNvPicPr>
            <a:picLocks noChangeAspect="1"/>
          </p:cNvPicPr>
          <p:nvPr/>
        </p:nvPicPr>
        <p:blipFill>
          <a:blip r:embed="rId2"/>
          <a:stretch>
            <a:fillRect/>
          </a:stretch>
        </p:blipFill>
        <p:spPr>
          <a:xfrm>
            <a:off x="6388608" y="2333897"/>
            <a:ext cx="2453256" cy="2453256"/>
          </a:xfrm>
          <a:prstGeom prst="rect">
            <a:avLst/>
          </a:prstGeom>
        </p:spPr>
      </p:pic>
    </p:spTree>
    <p:extLst>
      <p:ext uri="{BB962C8B-B14F-4D97-AF65-F5344CB8AC3E}">
        <p14:creationId xmlns:p14="http://schemas.microsoft.com/office/powerpoint/2010/main" val="20043196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9" name="Rectangle 308">
            <a:extLst>
              <a:ext uri="{FF2B5EF4-FFF2-40B4-BE49-F238E27FC236}">
                <a16:creationId xmlns:a16="http://schemas.microsoft.com/office/drawing/2014/main" id="{DAA9D101-9817-4D16-A481-1E00352EC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Rectangle 309">
            <a:extLst>
              <a:ext uri="{FF2B5EF4-FFF2-40B4-BE49-F238E27FC236}">
                <a16:creationId xmlns:a16="http://schemas.microsoft.com/office/drawing/2014/main" id="{5370CCB5-705B-4E99-8F73-B5403ED84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323"/>
            <a:ext cx="6115048" cy="456772"/>
          </a:xfrm>
          <a:prstGeom prst="rect">
            <a:avLst/>
          </a:prstGeom>
          <a:gradFill>
            <a:gsLst>
              <a:gs pos="0">
                <a:srgbClr val="000000">
                  <a:alpha val="63000"/>
                </a:srgbClr>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Rectangle 310">
            <a:extLst>
              <a:ext uri="{FF2B5EF4-FFF2-40B4-BE49-F238E27FC236}">
                <a16:creationId xmlns:a16="http://schemas.microsoft.com/office/drawing/2014/main" id="{564B7BD9-7F70-40CA-A74D-E1E6DA334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50"/>
            <a:ext cx="9144000" cy="456773"/>
          </a:xfrm>
          <a:prstGeom prst="rect">
            <a:avLst/>
          </a:prstGeom>
          <a:gradFill>
            <a:gsLst>
              <a:gs pos="0">
                <a:schemeClr val="accent1"/>
              </a:gs>
              <a:gs pos="10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DE26CA78-3EE3-2CD5-D1E1-3407D8E385FB}"/>
              </a:ext>
            </a:extLst>
          </p:cNvPr>
          <p:cNvSpPr>
            <a:spLocks noGrp="1"/>
          </p:cNvSpPr>
          <p:nvPr>
            <p:ph type="title"/>
          </p:nvPr>
        </p:nvSpPr>
        <p:spPr>
          <a:xfrm>
            <a:off x="274361" y="129970"/>
            <a:ext cx="4094171" cy="1094369"/>
          </a:xfrm>
        </p:spPr>
        <p:txBody>
          <a:bodyPr anchor="b">
            <a:normAutofit/>
          </a:bodyPr>
          <a:lstStyle/>
          <a:p>
            <a:r>
              <a:rPr lang="en-US" sz="2800" kern="1200" dirty="0">
                <a:latin typeface="Segoe UI" panose="020B0502040204020203" pitchFamily="34" charset="0"/>
                <a:cs typeface="Segoe UI" panose="020B0502040204020203" pitchFamily="34" charset="0"/>
              </a:rPr>
              <a:t>Phase</a:t>
            </a:r>
            <a:r>
              <a:rPr lang="en-US" sz="3200" kern="1200" dirty="0">
                <a:latin typeface="Segoe UI" panose="020B0502040204020203" pitchFamily="34" charset="0"/>
                <a:cs typeface="Segoe UI" panose="020B0502040204020203" pitchFamily="34" charset="0"/>
              </a:rPr>
              <a:t> 2: Collect and </a:t>
            </a:r>
            <a:r>
              <a:rPr lang="en-US" sz="2800" kern="1200" dirty="0">
                <a:latin typeface="Segoe UI" panose="020B0502040204020203" pitchFamily="34" charset="0"/>
                <a:cs typeface="Segoe UI" panose="020B0502040204020203" pitchFamily="34" charset="0"/>
              </a:rPr>
              <a:t>Prepare</a:t>
            </a:r>
            <a:r>
              <a:rPr lang="en-US" sz="3200" kern="1200" dirty="0">
                <a:latin typeface="Segoe UI" panose="020B0502040204020203" pitchFamily="34" charset="0"/>
                <a:cs typeface="Segoe UI" panose="020B0502040204020203" pitchFamily="34" charset="0"/>
              </a:rPr>
              <a:t> </a:t>
            </a:r>
            <a:r>
              <a:rPr lang="en-US" sz="2800" kern="1200" dirty="0">
                <a:latin typeface="Segoe UI" panose="020B0502040204020203" pitchFamily="34" charset="0"/>
                <a:cs typeface="Segoe UI" panose="020B0502040204020203" pitchFamily="34" charset="0"/>
              </a:rPr>
              <a:t>Data</a:t>
            </a:r>
            <a:endParaRPr lang="en-US" sz="3200" dirty="0">
              <a:latin typeface="Segoe UI" panose="020B0502040204020203" pitchFamily="34" charset="0"/>
              <a:cs typeface="Segoe UI" panose="020B0502040204020203" pitchFamily="34" charset="0"/>
            </a:endParaRPr>
          </a:p>
        </p:txBody>
      </p:sp>
      <p:sp>
        <p:nvSpPr>
          <p:cNvPr id="19" name="Content Placeholder 2">
            <a:extLst>
              <a:ext uri="{FF2B5EF4-FFF2-40B4-BE49-F238E27FC236}">
                <a16:creationId xmlns:a16="http://schemas.microsoft.com/office/drawing/2014/main" id="{4422B73D-2F44-4788-79BA-025A8568957C}"/>
              </a:ext>
            </a:extLst>
          </p:cNvPr>
          <p:cNvSpPr txBox="1">
            <a:spLocks/>
          </p:cNvSpPr>
          <p:nvPr/>
        </p:nvSpPr>
        <p:spPr>
          <a:xfrm>
            <a:off x="274361" y="1395740"/>
            <a:ext cx="4576313" cy="4267482"/>
          </a:xfrm>
          <a:prstGeom prst="rect">
            <a:avLst/>
          </a:prstGeom>
        </p:spPr>
        <p:txBody>
          <a:bodyPr anchor="t">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a:lnSpc>
                <a:spcPct val="150000"/>
              </a:lnSpc>
              <a:spcAft>
                <a:spcPts val="600"/>
              </a:spcAft>
              <a:buFont typeface="Arial"/>
              <a:buNone/>
            </a:pPr>
            <a:r>
              <a:rPr lang="en-US" sz="1200" b="1" dirty="0">
                <a:solidFill>
                  <a:schemeClr val="tx1">
                    <a:alpha val="80000"/>
                  </a:schemeClr>
                </a:solidFill>
                <a:latin typeface="Segoe UI" panose="020B0502040204020203" pitchFamily="34" charset="0"/>
                <a:cs typeface="Segoe UI" panose="020B0502040204020203" pitchFamily="34" charset="0"/>
              </a:rPr>
              <a:t>Data Collection: </a:t>
            </a:r>
          </a:p>
          <a:p>
            <a:pPr marL="0" indent="0" defTabSz="914400">
              <a:lnSpc>
                <a:spcPct val="150000"/>
              </a:lnSpc>
              <a:spcAft>
                <a:spcPts val="600"/>
              </a:spcAft>
              <a:buFont typeface="Arial"/>
              <a:buNone/>
            </a:pPr>
            <a:r>
              <a:rPr lang="en-US" sz="1200" dirty="0">
                <a:solidFill>
                  <a:schemeClr val="tx1">
                    <a:alpha val="80000"/>
                  </a:schemeClr>
                </a:solidFill>
                <a:latin typeface="Segoe UI" panose="020B0502040204020203" pitchFamily="34" charset="0"/>
                <a:cs typeface="Segoe UI" panose="020B0502040204020203" pitchFamily="34" charset="0"/>
              </a:rPr>
              <a:t>We gathered data from trusted and authoritative sources, including the official FIFA website, sports databases, and historical records. These sources ensured the accuracy and reliability of the data for our analysis.</a:t>
            </a:r>
          </a:p>
          <a:p>
            <a:pPr marL="0" indent="0" defTabSz="914400">
              <a:lnSpc>
                <a:spcPct val="150000"/>
              </a:lnSpc>
              <a:spcAft>
                <a:spcPts val="600"/>
              </a:spcAft>
              <a:buFont typeface="Arial"/>
              <a:buNone/>
            </a:pPr>
            <a:r>
              <a:rPr lang="en-US" sz="1200" b="1" dirty="0">
                <a:solidFill>
                  <a:schemeClr val="tx1">
                    <a:alpha val="80000"/>
                  </a:schemeClr>
                </a:solidFill>
                <a:latin typeface="Segoe UI" panose="020B0502040204020203" pitchFamily="34" charset="0"/>
                <a:cs typeface="Segoe UI" panose="020B0502040204020203" pitchFamily="34" charset="0"/>
              </a:rPr>
              <a:t>Data Organization:</a:t>
            </a:r>
          </a:p>
          <a:p>
            <a:pPr marL="0" indent="0" defTabSz="914400">
              <a:lnSpc>
                <a:spcPct val="150000"/>
              </a:lnSpc>
              <a:spcAft>
                <a:spcPts val="600"/>
              </a:spcAft>
              <a:buFont typeface="Arial"/>
              <a:buNone/>
            </a:pPr>
            <a:r>
              <a:rPr lang="en-US" sz="1200" dirty="0">
                <a:solidFill>
                  <a:schemeClr val="tx1">
                    <a:alpha val="80000"/>
                  </a:schemeClr>
                </a:solidFill>
                <a:latin typeface="Segoe UI" panose="020B0502040204020203" pitchFamily="34" charset="0"/>
                <a:cs typeface="Segoe UI" panose="020B0502040204020203" pitchFamily="34" charset="0"/>
              </a:rPr>
              <a:t>Most of the data was further refined and organized using spreadsheets. This allowed us to reformat the information and streamline it for easier handling and analysis throughout the project.</a:t>
            </a:r>
          </a:p>
          <a:p>
            <a:pPr marL="0" indent="0" defTabSz="914400">
              <a:lnSpc>
                <a:spcPct val="150000"/>
              </a:lnSpc>
              <a:spcAft>
                <a:spcPts val="600"/>
              </a:spcAft>
              <a:buFont typeface="Arial"/>
              <a:buNone/>
            </a:pPr>
            <a:r>
              <a:rPr lang="en-US" sz="1200" dirty="0">
                <a:solidFill>
                  <a:schemeClr val="tx1">
                    <a:alpha val="80000"/>
                  </a:schemeClr>
                </a:solidFill>
                <a:latin typeface="Segoe UI" panose="020B0502040204020203" pitchFamily="34" charset="0"/>
                <a:cs typeface="Segoe UI" panose="020B0502040204020203" pitchFamily="34" charset="0"/>
              </a:rPr>
              <a:t>At various stages, we used SQL to efficiently extract, organize, and prepare data directly from databases. This helped ensure the data was structured and ready for analysis.</a:t>
            </a:r>
          </a:p>
        </p:txBody>
      </p:sp>
      <p:pic>
        <p:nvPicPr>
          <p:cNvPr id="20" name="Picture 19">
            <a:extLst>
              <a:ext uri="{FF2B5EF4-FFF2-40B4-BE49-F238E27FC236}">
                <a16:creationId xmlns:a16="http://schemas.microsoft.com/office/drawing/2014/main" id="{C8FE2844-61AB-16ED-8DC2-B91FCCF78402}"/>
              </a:ext>
            </a:extLst>
          </p:cNvPr>
          <p:cNvPicPr>
            <a:picLocks noChangeAspect="1"/>
          </p:cNvPicPr>
          <p:nvPr/>
        </p:nvPicPr>
        <p:blipFill>
          <a:blip r:embed="rId2"/>
          <a:srcRect/>
          <a:stretch/>
        </p:blipFill>
        <p:spPr>
          <a:xfrm>
            <a:off x="4929063" y="933775"/>
            <a:ext cx="3821501" cy="2594394"/>
          </a:xfrm>
          <a:prstGeom prst="rect">
            <a:avLst/>
          </a:prstGeom>
        </p:spPr>
      </p:pic>
      <p:sp>
        <p:nvSpPr>
          <p:cNvPr id="21" name="TextBox 20">
            <a:extLst>
              <a:ext uri="{FF2B5EF4-FFF2-40B4-BE49-F238E27FC236}">
                <a16:creationId xmlns:a16="http://schemas.microsoft.com/office/drawing/2014/main" id="{86822DD0-FAB0-B18E-5902-A11B9B8AAE04}"/>
              </a:ext>
            </a:extLst>
          </p:cNvPr>
          <p:cNvSpPr txBox="1"/>
          <p:nvPr/>
        </p:nvSpPr>
        <p:spPr>
          <a:xfrm>
            <a:off x="274361" y="5510940"/>
            <a:ext cx="4094171" cy="892552"/>
          </a:xfrm>
          <a:prstGeom prst="rect">
            <a:avLst/>
          </a:prstGeom>
          <a:noFill/>
        </p:spPr>
        <p:txBody>
          <a:bodyPr wrap="square" rtlCol="0">
            <a:spAutoFit/>
          </a:bodyPr>
          <a:lstStyle/>
          <a:p>
            <a:pPr marL="0" indent="0" defTabSz="914400">
              <a:lnSpc>
                <a:spcPct val="150000"/>
              </a:lnSpc>
              <a:spcAft>
                <a:spcPts val="600"/>
              </a:spcAft>
              <a:buNone/>
            </a:pPr>
            <a:r>
              <a:rPr lang="en-US" sz="1050" b="1" dirty="0">
                <a:solidFill>
                  <a:schemeClr val="tx1">
                    <a:alpha val="80000"/>
                  </a:schemeClr>
                </a:solidFill>
                <a:latin typeface="Segoe UI" panose="020B0502040204020203" pitchFamily="34" charset="0"/>
                <a:cs typeface="Segoe UI" panose="020B0502040204020203" pitchFamily="34" charset="0"/>
              </a:rPr>
              <a:t>Third Milestone: </a:t>
            </a:r>
          </a:p>
          <a:p>
            <a:pPr marL="0" indent="0" defTabSz="914400">
              <a:lnSpc>
                <a:spcPct val="150000"/>
              </a:lnSpc>
              <a:spcAft>
                <a:spcPts val="600"/>
              </a:spcAft>
              <a:buNone/>
            </a:pPr>
            <a:r>
              <a:rPr lang="en-US" sz="1050" dirty="0">
                <a:solidFill>
                  <a:schemeClr val="tx1">
                    <a:alpha val="80000"/>
                  </a:schemeClr>
                </a:solidFill>
                <a:latin typeface="Segoe UI" panose="020B0502040204020203" pitchFamily="34" charset="0"/>
                <a:cs typeface="Segoe UI" panose="020B0502040204020203" pitchFamily="34" charset="0"/>
              </a:rPr>
              <a:t>This phase is planned to be completed within 2 days.</a:t>
            </a:r>
          </a:p>
          <a:p>
            <a:endParaRPr lang="en-US" sz="1050" dirty="0"/>
          </a:p>
        </p:txBody>
      </p:sp>
      <p:pic>
        <p:nvPicPr>
          <p:cNvPr id="22" name="Picture 21">
            <a:extLst>
              <a:ext uri="{FF2B5EF4-FFF2-40B4-BE49-F238E27FC236}">
                <a16:creationId xmlns:a16="http://schemas.microsoft.com/office/drawing/2014/main" id="{6BE2FB25-EBFF-82FE-2786-8353DB9DFCD0}"/>
              </a:ext>
            </a:extLst>
          </p:cNvPr>
          <p:cNvPicPr>
            <a:picLocks noChangeAspect="1"/>
          </p:cNvPicPr>
          <p:nvPr/>
        </p:nvPicPr>
        <p:blipFill>
          <a:blip r:embed="rId3"/>
          <a:srcRect b="9496"/>
          <a:stretch/>
        </p:blipFill>
        <p:spPr>
          <a:xfrm>
            <a:off x="4929063" y="3757188"/>
            <a:ext cx="3821501" cy="2504276"/>
          </a:xfrm>
          <a:prstGeom prst="rect">
            <a:avLst/>
          </a:prstGeom>
        </p:spPr>
      </p:pic>
      <p:pic>
        <p:nvPicPr>
          <p:cNvPr id="23" name="Picture 22" descr="A logo of a computer server&#10;&#10;Description automatically generated with medium confidence">
            <a:extLst>
              <a:ext uri="{FF2B5EF4-FFF2-40B4-BE49-F238E27FC236}">
                <a16:creationId xmlns:a16="http://schemas.microsoft.com/office/drawing/2014/main" id="{96546D8F-D2AB-6A14-CB1E-B2978FFD630C}"/>
              </a:ext>
            </a:extLst>
          </p:cNvPr>
          <p:cNvPicPr>
            <a:picLocks noChangeAspect="1"/>
          </p:cNvPicPr>
          <p:nvPr/>
        </p:nvPicPr>
        <p:blipFill>
          <a:blip r:embed="rId4"/>
          <a:stretch>
            <a:fillRect/>
          </a:stretch>
        </p:blipFill>
        <p:spPr>
          <a:xfrm>
            <a:off x="6229361" y="245586"/>
            <a:ext cx="1258367" cy="588286"/>
          </a:xfrm>
          <a:prstGeom prst="rect">
            <a:avLst/>
          </a:prstGeom>
        </p:spPr>
      </p:pic>
    </p:spTree>
    <p:extLst>
      <p:ext uri="{BB962C8B-B14F-4D97-AF65-F5344CB8AC3E}">
        <p14:creationId xmlns:p14="http://schemas.microsoft.com/office/powerpoint/2010/main" val="2816695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9" name="Rectangle 308">
            <a:extLst>
              <a:ext uri="{FF2B5EF4-FFF2-40B4-BE49-F238E27FC236}">
                <a16:creationId xmlns:a16="http://schemas.microsoft.com/office/drawing/2014/main" id="{DAA9D101-9817-4D16-A481-1E00352EC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Rectangle 309">
            <a:extLst>
              <a:ext uri="{FF2B5EF4-FFF2-40B4-BE49-F238E27FC236}">
                <a16:creationId xmlns:a16="http://schemas.microsoft.com/office/drawing/2014/main" id="{5370CCB5-705B-4E99-8F73-B5403ED84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323"/>
            <a:ext cx="6115048" cy="456772"/>
          </a:xfrm>
          <a:prstGeom prst="rect">
            <a:avLst/>
          </a:prstGeom>
          <a:gradFill>
            <a:gsLst>
              <a:gs pos="0">
                <a:srgbClr val="000000">
                  <a:alpha val="63000"/>
                </a:srgbClr>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Rectangle 310">
            <a:extLst>
              <a:ext uri="{FF2B5EF4-FFF2-40B4-BE49-F238E27FC236}">
                <a16:creationId xmlns:a16="http://schemas.microsoft.com/office/drawing/2014/main" id="{564B7BD9-7F70-40CA-A74D-E1E6DA334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50"/>
            <a:ext cx="9144000" cy="456773"/>
          </a:xfrm>
          <a:prstGeom prst="rect">
            <a:avLst/>
          </a:prstGeom>
          <a:gradFill>
            <a:gsLst>
              <a:gs pos="0">
                <a:schemeClr val="accent1"/>
              </a:gs>
              <a:gs pos="10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61196" y="151673"/>
            <a:ext cx="6505364" cy="1143920"/>
          </a:xfrm>
        </p:spPr>
        <p:txBody>
          <a:bodyPr vert="horz" lIns="91440" tIns="45720" rIns="91440" bIns="45720" rtlCol="0" anchor="ctr">
            <a:noAutofit/>
          </a:bodyPr>
          <a:lstStyle/>
          <a:p>
            <a:r>
              <a:rPr lang="en-US" sz="3200" dirty="0"/>
              <a:t>Phase3: Date cleaning – Manipulation</a:t>
            </a:r>
          </a:p>
        </p:txBody>
      </p:sp>
      <p:sp>
        <p:nvSpPr>
          <p:cNvPr id="3" name="TextBox 2"/>
          <p:cNvSpPr txBox="1"/>
          <p:nvPr/>
        </p:nvSpPr>
        <p:spPr>
          <a:xfrm>
            <a:off x="442352" y="1678746"/>
            <a:ext cx="5501248" cy="4161337"/>
          </a:xfrm>
          <a:prstGeom prst="rect">
            <a:avLst/>
          </a:prstGeom>
        </p:spPr>
        <p:txBody>
          <a:bodyPr vert="horz" lIns="91440" tIns="45720" rIns="91440" bIns="45720" rtlCol="0">
            <a:normAutofit fontScale="92500" lnSpcReduction="20000"/>
          </a:bodyPr>
          <a:lstStyle/>
          <a:p>
            <a:pPr indent="-228600" defTabSz="914400">
              <a:lnSpc>
                <a:spcPct val="150000"/>
              </a:lnSpc>
              <a:spcAft>
                <a:spcPts val="600"/>
              </a:spcAft>
              <a:buFont typeface="Arial" panose="020B0604020202020204" pitchFamily="34" charset="0"/>
              <a:buChar char="•"/>
            </a:pPr>
            <a:r>
              <a:rPr lang="en-US" sz="1200" b="1" dirty="0"/>
              <a:t>Removed Duplicates</a:t>
            </a:r>
            <a:r>
              <a:rPr lang="en-US" sz="1200" dirty="0"/>
              <a:t>: Identified and eliminated duplicate records to ensure a reliable and precise analysis.</a:t>
            </a:r>
          </a:p>
          <a:p>
            <a:pPr indent="-228600" defTabSz="914400">
              <a:lnSpc>
                <a:spcPct val="150000"/>
              </a:lnSpc>
              <a:spcAft>
                <a:spcPts val="600"/>
              </a:spcAft>
              <a:buFont typeface="Arial" panose="020B0604020202020204" pitchFamily="34" charset="0"/>
              <a:buChar char="•"/>
            </a:pPr>
            <a:r>
              <a:rPr lang="en-US" sz="1200" b="1" dirty="0"/>
              <a:t>Handled Missing Values</a:t>
            </a:r>
            <a:r>
              <a:rPr lang="en-US" sz="1200" dirty="0"/>
              <a:t>: Checked for nulls across columns and handled them appropriately, depending on their relevance to the analysis.</a:t>
            </a:r>
          </a:p>
          <a:p>
            <a:pPr indent="-228600" defTabSz="914400">
              <a:lnSpc>
                <a:spcPct val="150000"/>
              </a:lnSpc>
              <a:spcAft>
                <a:spcPts val="600"/>
              </a:spcAft>
              <a:buFont typeface="Arial" panose="020B0604020202020204" pitchFamily="34" charset="0"/>
              <a:buChar char="•"/>
            </a:pPr>
            <a:r>
              <a:rPr lang="en-US" sz="1200" b="1" dirty="0"/>
              <a:t>Separated Columns</a:t>
            </a:r>
            <a:r>
              <a:rPr lang="en-US" sz="1200" dirty="0"/>
              <a:t>: Split specific columns to enhance clarity for business cases, such as modeling.</a:t>
            </a:r>
          </a:p>
          <a:p>
            <a:pPr marL="171450" indent="-171450">
              <a:lnSpc>
                <a:spcPct val="160000"/>
              </a:lnSpc>
              <a:buFont typeface="Arial" panose="020B0604020202020204" pitchFamily="34" charset="0"/>
              <a:buChar char="•"/>
            </a:pPr>
            <a:r>
              <a:rPr lang="en-US" sz="1200" b="1" dirty="0"/>
              <a:t>Correcting Data Inconsistencies for Accuracy</a:t>
            </a:r>
            <a:endParaRPr lang="en-US" sz="1200" dirty="0"/>
          </a:p>
          <a:p>
            <a:pPr>
              <a:lnSpc>
                <a:spcPct val="160000"/>
              </a:lnSpc>
            </a:pPr>
            <a:r>
              <a:rPr lang="en-US" sz="1200" dirty="0"/>
              <a:t>We corrected inconsistencies in player second names to ensure uniformity and maintain data accuracy.</a:t>
            </a:r>
          </a:p>
          <a:p>
            <a:endParaRPr lang="en-US" sz="1200" dirty="0"/>
          </a:p>
          <a:p>
            <a:pPr indent="-228600" defTabSz="914400">
              <a:lnSpc>
                <a:spcPct val="150000"/>
              </a:lnSpc>
              <a:spcAft>
                <a:spcPts val="600"/>
              </a:spcAft>
              <a:buFont typeface="Arial" panose="020B0604020202020204" pitchFamily="34" charset="0"/>
              <a:buChar char="•"/>
            </a:pPr>
            <a:r>
              <a:rPr lang="en-US" sz="1200" b="1" dirty="0"/>
              <a:t>Removed Unwanted Columns</a:t>
            </a:r>
            <a:r>
              <a:rPr lang="en-US" sz="1200" dirty="0"/>
              <a:t>: Deleted irrelevant columns to keep the dataset focused, clean, and relevant to our objectives.</a:t>
            </a:r>
          </a:p>
          <a:p>
            <a:pPr indent="-228600" defTabSz="914400">
              <a:lnSpc>
                <a:spcPct val="150000"/>
              </a:lnSpc>
              <a:spcAft>
                <a:spcPts val="600"/>
              </a:spcAft>
              <a:buFont typeface="Arial" panose="020B0604020202020204" pitchFamily="34" charset="0"/>
              <a:buChar char="•"/>
            </a:pPr>
            <a:r>
              <a:rPr lang="en-US" sz="1200" b="1" dirty="0"/>
              <a:t>Organized Data</a:t>
            </a:r>
            <a:r>
              <a:rPr lang="en-US" sz="1200" dirty="0"/>
              <a:t>: Structured the dataset to optimize for efficiency and accurate analysis.</a:t>
            </a:r>
          </a:p>
          <a:p>
            <a:pPr defTabSz="914400">
              <a:lnSpc>
                <a:spcPct val="150000"/>
              </a:lnSpc>
              <a:spcAft>
                <a:spcPts val="600"/>
              </a:spcAft>
            </a:pPr>
            <a:endParaRPr lang="en-US" sz="1200" b="1" dirty="0"/>
          </a:p>
          <a:p>
            <a:pPr defTabSz="914400">
              <a:lnSpc>
                <a:spcPct val="150000"/>
              </a:lnSpc>
              <a:spcAft>
                <a:spcPts val="600"/>
              </a:spcAft>
            </a:pPr>
            <a:r>
              <a:rPr lang="en-US" sz="1200" b="1" dirty="0"/>
              <a:t>Fourth Milestone :</a:t>
            </a:r>
          </a:p>
          <a:p>
            <a:pPr defTabSz="914400">
              <a:lnSpc>
                <a:spcPct val="150000"/>
              </a:lnSpc>
              <a:spcAft>
                <a:spcPts val="600"/>
              </a:spcAft>
            </a:pPr>
            <a:r>
              <a:rPr lang="en-US" sz="1200" dirty="0"/>
              <a:t>This phase is projected to be completed within 3 days.</a:t>
            </a:r>
          </a:p>
        </p:txBody>
      </p:sp>
      <p:pic>
        <p:nvPicPr>
          <p:cNvPr id="5" name="Picture 4" descr="A mop and bucket of blue substance&#10;&#10;Description automatically generated">
            <a:extLst>
              <a:ext uri="{FF2B5EF4-FFF2-40B4-BE49-F238E27FC236}">
                <a16:creationId xmlns:a16="http://schemas.microsoft.com/office/drawing/2014/main" id="{600AE31B-D728-5E4C-5D6A-F9948833A61C}"/>
              </a:ext>
            </a:extLst>
          </p:cNvPr>
          <p:cNvPicPr>
            <a:picLocks noChangeAspect="1"/>
          </p:cNvPicPr>
          <p:nvPr/>
        </p:nvPicPr>
        <p:blipFill>
          <a:blip r:embed="rId2"/>
          <a:stretch>
            <a:fillRect/>
          </a:stretch>
        </p:blipFill>
        <p:spPr>
          <a:xfrm>
            <a:off x="6341640" y="2226840"/>
            <a:ext cx="2404319" cy="2404319"/>
          </a:xfrm>
          <a:prstGeom prst="rect">
            <a:avLst/>
          </a:prstGeom>
        </p:spPr>
      </p:pic>
    </p:spTree>
    <p:extLst>
      <p:ext uri="{BB962C8B-B14F-4D97-AF65-F5344CB8AC3E}">
        <p14:creationId xmlns:p14="http://schemas.microsoft.com/office/powerpoint/2010/main" val="3905874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9" name="Rectangle 308">
            <a:extLst>
              <a:ext uri="{FF2B5EF4-FFF2-40B4-BE49-F238E27FC236}">
                <a16:creationId xmlns:a16="http://schemas.microsoft.com/office/drawing/2014/main" id="{DAA9D101-9817-4D16-A481-1E00352EC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Rectangle 309">
            <a:extLst>
              <a:ext uri="{FF2B5EF4-FFF2-40B4-BE49-F238E27FC236}">
                <a16:creationId xmlns:a16="http://schemas.microsoft.com/office/drawing/2014/main" id="{5370CCB5-705B-4E99-8F73-B5403ED84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323"/>
            <a:ext cx="6115048" cy="456772"/>
          </a:xfrm>
          <a:prstGeom prst="rect">
            <a:avLst/>
          </a:prstGeom>
          <a:gradFill>
            <a:gsLst>
              <a:gs pos="0">
                <a:srgbClr val="000000">
                  <a:alpha val="63000"/>
                </a:srgbClr>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Rectangle 310">
            <a:extLst>
              <a:ext uri="{FF2B5EF4-FFF2-40B4-BE49-F238E27FC236}">
                <a16:creationId xmlns:a16="http://schemas.microsoft.com/office/drawing/2014/main" id="{564B7BD9-7F70-40CA-A74D-E1E6DA334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50"/>
            <a:ext cx="9144000" cy="456773"/>
          </a:xfrm>
          <a:prstGeom prst="rect">
            <a:avLst/>
          </a:prstGeom>
          <a:gradFill>
            <a:gsLst>
              <a:gs pos="0">
                <a:schemeClr val="accent1"/>
              </a:gs>
              <a:gs pos="10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374522"/>
            <a:ext cx="6284941" cy="845738"/>
          </a:xfrm>
        </p:spPr>
        <p:txBody>
          <a:bodyPr vert="horz" lIns="91440" tIns="45720" rIns="91440" bIns="45720" rtlCol="0" anchor="ctr">
            <a:noAutofit/>
          </a:bodyPr>
          <a:lstStyle/>
          <a:p>
            <a:r>
              <a:rPr lang="en-US" sz="2800" dirty="0"/>
              <a:t>Phase3: Date cleaning – Manipulation</a:t>
            </a:r>
            <a:br>
              <a:rPr lang="en-US" sz="2800" dirty="0"/>
            </a:br>
            <a:r>
              <a:rPr lang="en-US" sz="2800" dirty="0"/>
              <a:t>(Python)</a:t>
            </a:r>
          </a:p>
        </p:txBody>
      </p:sp>
      <p:pic>
        <p:nvPicPr>
          <p:cNvPr id="4" name="Picture 3" descr="A blue and yellow snake logo&#10;&#10;Description automatically generated">
            <a:extLst>
              <a:ext uri="{FF2B5EF4-FFF2-40B4-BE49-F238E27FC236}">
                <a16:creationId xmlns:a16="http://schemas.microsoft.com/office/drawing/2014/main" id="{BE487C5A-CA4D-F853-6E85-600681C3122C}"/>
              </a:ext>
            </a:extLst>
          </p:cNvPr>
          <p:cNvPicPr>
            <a:picLocks noChangeAspect="1"/>
          </p:cNvPicPr>
          <p:nvPr/>
        </p:nvPicPr>
        <p:blipFill>
          <a:blip r:embed="rId2"/>
          <a:stretch>
            <a:fillRect/>
          </a:stretch>
        </p:blipFill>
        <p:spPr>
          <a:xfrm>
            <a:off x="6831494" y="371013"/>
            <a:ext cx="1001292" cy="1001292"/>
          </a:xfrm>
          <a:prstGeom prst="rect">
            <a:avLst/>
          </a:prstGeom>
        </p:spPr>
      </p:pic>
      <p:pic>
        <p:nvPicPr>
          <p:cNvPr id="12" name="Picture 11" descr="A screenshot of a computer program&#10;&#10;Description automatically generated">
            <a:extLst>
              <a:ext uri="{FF2B5EF4-FFF2-40B4-BE49-F238E27FC236}">
                <a16:creationId xmlns:a16="http://schemas.microsoft.com/office/drawing/2014/main" id="{77C04E40-38B3-E274-8694-D97D2A912103}"/>
              </a:ext>
            </a:extLst>
          </p:cNvPr>
          <p:cNvPicPr>
            <a:picLocks noChangeAspect="1"/>
          </p:cNvPicPr>
          <p:nvPr/>
        </p:nvPicPr>
        <p:blipFill>
          <a:blip r:embed="rId3"/>
          <a:stretch>
            <a:fillRect/>
          </a:stretch>
        </p:blipFill>
        <p:spPr>
          <a:xfrm>
            <a:off x="5365042" y="1678745"/>
            <a:ext cx="3252925" cy="4318182"/>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C3CB87BE-CCDB-FC06-DD8C-E88655CF0B5B}"/>
              </a:ext>
            </a:extLst>
          </p:cNvPr>
          <p:cNvPicPr>
            <a:picLocks noChangeAspect="1"/>
          </p:cNvPicPr>
          <p:nvPr/>
        </p:nvPicPr>
        <p:blipFill>
          <a:blip r:embed="rId4"/>
          <a:stretch>
            <a:fillRect/>
          </a:stretch>
        </p:blipFill>
        <p:spPr>
          <a:xfrm>
            <a:off x="215314" y="1680609"/>
            <a:ext cx="4951152" cy="4316317"/>
          </a:xfrm>
          <a:prstGeom prst="rect">
            <a:avLst/>
          </a:prstGeom>
        </p:spPr>
      </p:pic>
    </p:spTree>
    <p:extLst>
      <p:ext uri="{BB962C8B-B14F-4D97-AF65-F5344CB8AC3E}">
        <p14:creationId xmlns:p14="http://schemas.microsoft.com/office/powerpoint/2010/main" val="666238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9" name="Rectangle 308">
            <a:extLst>
              <a:ext uri="{FF2B5EF4-FFF2-40B4-BE49-F238E27FC236}">
                <a16:creationId xmlns:a16="http://schemas.microsoft.com/office/drawing/2014/main" id="{DAA9D101-9817-4D16-A481-1E00352EC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Rectangle 309">
            <a:extLst>
              <a:ext uri="{FF2B5EF4-FFF2-40B4-BE49-F238E27FC236}">
                <a16:creationId xmlns:a16="http://schemas.microsoft.com/office/drawing/2014/main" id="{5370CCB5-705B-4E99-8F73-B5403ED84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323"/>
            <a:ext cx="6115048" cy="456772"/>
          </a:xfrm>
          <a:prstGeom prst="rect">
            <a:avLst/>
          </a:prstGeom>
          <a:gradFill>
            <a:gsLst>
              <a:gs pos="0">
                <a:srgbClr val="000000">
                  <a:alpha val="63000"/>
                </a:srgbClr>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Rectangle 310">
            <a:extLst>
              <a:ext uri="{FF2B5EF4-FFF2-40B4-BE49-F238E27FC236}">
                <a16:creationId xmlns:a16="http://schemas.microsoft.com/office/drawing/2014/main" id="{564B7BD9-7F70-40CA-A74D-E1E6DA334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50"/>
            <a:ext cx="9144000" cy="456773"/>
          </a:xfrm>
          <a:prstGeom prst="rect">
            <a:avLst/>
          </a:prstGeom>
          <a:gradFill>
            <a:gsLst>
              <a:gs pos="0">
                <a:schemeClr val="accent1"/>
              </a:gs>
              <a:gs pos="10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and yellow snake logo&#10;&#10;Description automatically generated">
            <a:extLst>
              <a:ext uri="{FF2B5EF4-FFF2-40B4-BE49-F238E27FC236}">
                <a16:creationId xmlns:a16="http://schemas.microsoft.com/office/drawing/2014/main" id="{BE487C5A-CA4D-F853-6E85-600681C3122C}"/>
              </a:ext>
            </a:extLst>
          </p:cNvPr>
          <p:cNvPicPr>
            <a:picLocks noChangeAspect="1"/>
          </p:cNvPicPr>
          <p:nvPr/>
        </p:nvPicPr>
        <p:blipFill>
          <a:blip r:embed="rId2"/>
          <a:stretch>
            <a:fillRect/>
          </a:stretch>
        </p:blipFill>
        <p:spPr>
          <a:xfrm>
            <a:off x="6831494" y="371013"/>
            <a:ext cx="1001292" cy="1001292"/>
          </a:xfrm>
          <a:prstGeom prst="rect">
            <a:avLst/>
          </a:prstGeom>
        </p:spPr>
      </p:pic>
      <p:pic>
        <p:nvPicPr>
          <p:cNvPr id="10" name="Picture 9" descr="A screen shot of a computer program&#10;&#10;Description automatically generated">
            <a:extLst>
              <a:ext uri="{FF2B5EF4-FFF2-40B4-BE49-F238E27FC236}">
                <a16:creationId xmlns:a16="http://schemas.microsoft.com/office/drawing/2014/main" id="{FDCFC165-8A4B-8AA6-C7F6-9344BC519DD7}"/>
              </a:ext>
            </a:extLst>
          </p:cNvPr>
          <p:cNvPicPr>
            <a:picLocks noChangeAspect="1"/>
          </p:cNvPicPr>
          <p:nvPr/>
        </p:nvPicPr>
        <p:blipFill>
          <a:blip r:embed="rId3"/>
          <a:stretch>
            <a:fillRect/>
          </a:stretch>
        </p:blipFill>
        <p:spPr>
          <a:xfrm>
            <a:off x="277326" y="1662228"/>
            <a:ext cx="2751623" cy="435901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649059DE-2881-BA06-8A55-0352F9A5C8DA}"/>
              </a:ext>
            </a:extLst>
          </p:cNvPr>
          <p:cNvPicPr>
            <a:picLocks noChangeAspect="1"/>
          </p:cNvPicPr>
          <p:nvPr/>
        </p:nvPicPr>
        <p:blipFill>
          <a:blip r:embed="rId4"/>
          <a:stretch>
            <a:fillRect/>
          </a:stretch>
        </p:blipFill>
        <p:spPr>
          <a:xfrm>
            <a:off x="3306276" y="1662228"/>
            <a:ext cx="5397778" cy="4359010"/>
          </a:xfrm>
          <a:prstGeom prst="rect">
            <a:avLst/>
          </a:prstGeom>
        </p:spPr>
      </p:pic>
      <p:sp>
        <p:nvSpPr>
          <p:cNvPr id="7" name="Title 1">
            <a:extLst>
              <a:ext uri="{FF2B5EF4-FFF2-40B4-BE49-F238E27FC236}">
                <a16:creationId xmlns:a16="http://schemas.microsoft.com/office/drawing/2014/main" id="{0C93575D-3F2E-8BCC-6815-6E3655C06026}"/>
              </a:ext>
            </a:extLst>
          </p:cNvPr>
          <p:cNvSpPr>
            <a:spLocks noGrp="1"/>
          </p:cNvSpPr>
          <p:nvPr>
            <p:ph type="title"/>
          </p:nvPr>
        </p:nvSpPr>
        <p:spPr>
          <a:xfrm>
            <a:off x="0" y="374522"/>
            <a:ext cx="6284941" cy="845738"/>
          </a:xfrm>
        </p:spPr>
        <p:txBody>
          <a:bodyPr vert="horz" lIns="91440" tIns="45720" rIns="91440" bIns="45720" rtlCol="0" anchor="ctr">
            <a:noAutofit/>
          </a:bodyPr>
          <a:lstStyle/>
          <a:p>
            <a:r>
              <a:rPr lang="en-US" sz="2800" dirty="0"/>
              <a:t>Phase3: Date cleaning – Manipulation</a:t>
            </a:r>
            <a:br>
              <a:rPr lang="en-US" sz="2800" dirty="0"/>
            </a:br>
            <a:r>
              <a:rPr lang="en-US" sz="2800" dirty="0"/>
              <a:t>(Python)</a:t>
            </a:r>
          </a:p>
        </p:txBody>
      </p:sp>
    </p:spTree>
    <p:extLst>
      <p:ext uri="{BB962C8B-B14F-4D97-AF65-F5344CB8AC3E}">
        <p14:creationId xmlns:p14="http://schemas.microsoft.com/office/powerpoint/2010/main" val="2234083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9" name="Rectangle 308">
            <a:extLst>
              <a:ext uri="{FF2B5EF4-FFF2-40B4-BE49-F238E27FC236}">
                <a16:creationId xmlns:a16="http://schemas.microsoft.com/office/drawing/2014/main" id="{DAA9D101-9817-4D16-A481-1E00352EC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Rectangle 309">
            <a:extLst>
              <a:ext uri="{FF2B5EF4-FFF2-40B4-BE49-F238E27FC236}">
                <a16:creationId xmlns:a16="http://schemas.microsoft.com/office/drawing/2014/main" id="{5370CCB5-705B-4E99-8F73-B5403ED84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323"/>
            <a:ext cx="6115048" cy="456772"/>
          </a:xfrm>
          <a:prstGeom prst="rect">
            <a:avLst/>
          </a:prstGeom>
          <a:gradFill>
            <a:gsLst>
              <a:gs pos="0">
                <a:srgbClr val="000000">
                  <a:alpha val="63000"/>
                </a:srgbClr>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Rectangle 310">
            <a:extLst>
              <a:ext uri="{FF2B5EF4-FFF2-40B4-BE49-F238E27FC236}">
                <a16:creationId xmlns:a16="http://schemas.microsoft.com/office/drawing/2014/main" id="{564B7BD9-7F70-40CA-A74D-E1E6DA334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50"/>
            <a:ext cx="9144000" cy="456773"/>
          </a:xfrm>
          <a:prstGeom prst="rect">
            <a:avLst/>
          </a:prstGeom>
          <a:gradFill>
            <a:gsLst>
              <a:gs pos="0">
                <a:schemeClr val="accent1"/>
              </a:gs>
              <a:gs pos="10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and yellow snake logo&#10;&#10;Description automatically generated">
            <a:extLst>
              <a:ext uri="{FF2B5EF4-FFF2-40B4-BE49-F238E27FC236}">
                <a16:creationId xmlns:a16="http://schemas.microsoft.com/office/drawing/2014/main" id="{BE487C5A-CA4D-F853-6E85-600681C3122C}"/>
              </a:ext>
            </a:extLst>
          </p:cNvPr>
          <p:cNvPicPr>
            <a:picLocks noChangeAspect="1"/>
          </p:cNvPicPr>
          <p:nvPr/>
        </p:nvPicPr>
        <p:blipFill>
          <a:blip r:embed="rId2"/>
          <a:stretch>
            <a:fillRect/>
          </a:stretch>
        </p:blipFill>
        <p:spPr>
          <a:xfrm>
            <a:off x="6831494" y="371013"/>
            <a:ext cx="1001292" cy="1001292"/>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F615E735-CF91-5355-DCC5-B15EA28C1802}"/>
              </a:ext>
            </a:extLst>
          </p:cNvPr>
          <p:cNvPicPr>
            <a:picLocks noChangeAspect="1"/>
          </p:cNvPicPr>
          <p:nvPr/>
        </p:nvPicPr>
        <p:blipFill>
          <a:blip r:embed="rId3"/>
          <a:stretch>
            <a:fillRect/>
          </a:stretch>
        </p:blipFill>
        <p:spPr>
          <a:xfrm>
            <a:off x="624816" y="1574578"/>
            <a:ext cx="7456737" cy="4781309"/>
          </a:xfrm>
          <a:prstGeom prst="rect">
            <a:avLst/>
          </a:prstGeom>
        </p:spPr>
      </p:pic>
      <p:sp>
        <p:nvSpPr>
          <p:cNvPr id="7" name="Title 1">
            <a:extLst>
              <a:ext uri="{FF2B5EF4-FFF2-40B4-BE49-F238E27FC236}">
                <a16:creationId xmlns:a16="http://schemas.microsoft.com/office/drawing/2014/main" id="{8DB834A3-14C9-EA33-7C0F-A6E05FEA75A7}"/>
              </a:ext>
            </a:extLst>
          </p:cNvPr>
          <p:cNvSpPr>
            <a:spLocks noGrp="1"/>
          </p:cNvSpPr>
          <p:nvPr>
            <p:ph type="title"/>
          </p:nvPr>
        </p:nvSpPr>
        <p:spPr>
          <a:xfrm>
            <a:off x="0" y="374522"/>
            <a:ext cx="6284941" cy="845738"/>
          </a:xfrm>
        </p:spPr>
        <p:txBody>
          <a:bodyPr vert="horz" lIns="91440" tIns="45720" rIns="91440" bIns="45720" rtlCol="0" anchor="ctr">
            <a:noAutofit/>
          </a:bodyPr>
          <a:lstStyle/>
          <a:p>
            <a:r>
              <a:rPr lang="en-US" sz="2800" dirty="0"/>
              <a:t>Phase3: Date cleaning – Manipulation</a:t>
            </a:r>
            <a:br>
              <a:rPr lang="en-US" sz="2800" dirty="0"/>
            </a:br>
            <a:r>
              <a:rPr lang="en-US" sz="2800" dirty="0"/>
              <a:t>(Python)</a:t>
            </a:r>
          </a:p>
        </p:txBody>
      </p:sp>
    </p:spTree>
    <p:extLst>
      <p:ext uri="{BB962C8B-B14F-4D97-AF65-F5344CB8AC3E}">
        <p14:creationId xmlns:p14="http://schemas.microsoft.com/office/powerpoint/2010/main" val="338408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9" name="Rectangle 308">
            <a:extLst>
              <a:ext uri="{FF2B5EF4-FFF2-40B4-BE49-F238E27FC236}">
                <a16:creationId xmlns:a16="http://schemas.microsoft.com/office/drawing/2014/main" id="{DAA9D101-9817-4D16-A481-1E00352EC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Rectangle 309">
            <a:extLst>
              <a:ext uri="{FF2B5EF4-FFF2-40B4-BE49-F238E27FC236}">
                <a16:creationId xmlns:a16="http://schemas.microsoft.com/office/drawing/2014/main" id="{5370CCB5-705B-4E99-8F73-B5403ED84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323"/>
            <a:ext cx="6115048" cy="456772"/>
          </a:xfrm>
          <a:prstGeom prst="rect">
            <a:avLst/>
          </a:prstGeom>
          <a:gradFill>
            <a:gsLst>
              <a:gs pos="0">
                <a:srgbClr val="000000">
                  <a:alpha val="63000"/>
                </a:srgbClr>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Rectangle 310">
            <a:extLst>
              <a:ext uri="{FF2B5EF4-FFF2-40B4-BE49-F238E27FC236}">
                <a16:creationId xmlns:a16="http://schemas.microsoft.com/office/drawing/2014/main" id="{564B7BD9-7F70-40CA-A74D-E1E6DA334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50"/>
            <a:ext cx="9144000" cy="456773"/>
          </a:xfrm>
          <a:prstGeom prst="rect">
            <a:avLst/>
          </a:prstGeom>
          <a:gradFill>
            <a:gsLst>
              <a:gs pos="0">
                <a:schemeClr val="accent1"/>
              </a:gs>
              <a:gs pos="10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lack background with green text&#10;&#10;Description automatically generated">
            <a:extLst>
              <a:ext uri="{FF2B5EF4-FFF2-40B4-BE49-F238E27FC236}">
                <a16:creationId xmlns:a16="http://schemas.microsoft.com/office/drawing/2014/main" id="{AAD6A076-5B1D-7494-DBE5-F8C75328EC66}"/>
              </a:ext>
            </a:extLst>
          </p:cNvPr>
          <p:cNvPicPr>
            <a:picLocks noChangeAspect="1"/>
          </p:cNvPicPr>
          <p:nvPr/>
        </p:nvPicPr>
        <p:blipFill>
          <a:blip r:embed="rId2"/>
          <a:stretch>
            <a:fillRect/>
          </a:stretch>
        </p:blipFill>
        <p:spPr>
          <a:xfrm>
            <a:off x="6284941" y="408245"/>
            <a:ext cx="2255301" cy="845738"/>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D4FC844B-B6E1-C874-91C2-81130B12A661}"/>
              </a:ext>
            </a:extLst>
          </p:cNvPr>
          <p:cNvPicPr>
            <a:picLocks noChangeAspect="1"/>
          </p:cNvPicPr>
          <p:nvPr/>
        </p:nvPicPr>
        <p:blipFill>
          <a:blip r:embed="rId3"/>
          <a:srcRect t="6538"/>
          <a:stretch/>
        </p:blipFill>
        <p:spPr>
          <a:xfrm>
            <a:off x="594070" y="1556185"/>
            <a:ext cx="2333951" cy="4553104"/>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1479EA3A-9C04-0328-E672-33580AE9F162}"/>
              </a:ext>
            </a:extLst>
          </p:cNvPr>
          <p:cNvPicPr>
            <a:picLocks noChangeAspect="1"/>
          </p:cNvPicPr>
          <p:nvPr/>
        </p:nvPicPr>
        <p:blipFill>
          <a:blip r:embed="rId4"/>
          <a:srcRect t="5924" b="34384"/>
          <a:stretch/>
        </p:blipFill>
        <p:spPr>
          <a:xfrm>
            <a:off x="3465444" y="3920194"/>
            <a:ext cx="2120585" cy="2186407"/>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C56F99A5-F495-7C70-FD4A-4D21D2935DE0}"/>
              </a:ext>
            </a:extLst>
          </p:cNvPr>
          <p:cNvPicPr>
            <a:picLocks noChangeAspect="1"/>
          </p:cNvPicPr>
          <p:nvPr/>
        </p:nvPicPr>
        <p:blipFill>
          <a:blip r:embed="rId5"/>
          <a:srcRect t="7967" b="15061"/>
          <a:stretch/>
        </p:blipFill>
        <p:spPr>
          <a:xfrm>
            <a:off x="6226563" y="1477476"/>
            <a:ext cx="2372056" cy="4637699"/>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5282AA6D-A03F-B3A7-50C9-317BDCCE2C39}"/>
              </a:ext>
            </a:extLst>
          </p:cNvPr>
          <p:cNvPicPr>
            <a:picLocks noChangeAspect="1"/>
          </p:cNvPicPr>
          <p:nvPr/>
        </p:nvPicPr>
        <p:blipFill>
          <a:blip r:embed="rId6"/>
          <a:srcRect t="6695" b="37303"/>
          <a:stretch/>
        </p:blipFill>
        <p:spPr>
          <a:xfrm>
            <a:off x="3465444" y="1553497"/>
            <a:ext cx="2125425" cy="2240142"/>
          </a:xfrm>
          <a:prstGeom prst="rect">
            <a:avLst/>
          </a:prstGeom>
        </p:spPr>
      </p:pic>
      <p:sp>
        <p:nvSpPr>
          <p:cNvPr id="4" name="Title 3">
            <a:extLst>
              <a:ext uri="{FF2B5EF4-FFF2-40B4-BE49-F238E27FC236}">
                <a16:creationId xmlns:a16="http://schemas.microsoft.com/office/drawing/2014/main" id="{1B56F3A6-6C50-7579-234C-93D9014733EB}"/>
              </a:ext>
            </a:extLst>
          </p:cNvPr>
          <p:cNvSpPr>
            <a:spLocks noGrp="1"/>
          </p:cNvSpPr>
          <p:nvPr>
            <p:ph type="title"/>
          </p:nvPr>
        </p:nvSpPr>
        <p:spPr>
          <a:xfrm>
            <a:off x="258734" y="264666"/>
            <a:ext cx="5827741" cy="1143000"/>
          </a:xfrm>
        </p:spPr>
        <p:txBody>
          <a:bodyPr>
            <a:noAutofit/>
          </a:bodyPr>
          <a:lstStyle/>
          <a:p>
            <a:r>
              <a:rPr lang="en-US" sz="2800" dirty="0"/>
              <a:t>Phase3: Date cleaning – Manipulation</a:t>
            </a:r>
            <a:br>
              <a:rPr lang="en-US" sz="2800" kern="1200" dirty="0">
                <a:solidFill>
                  <a:schemeClr val="tx1"/>
                </a:solidFill>
              </a:rPr>
            </a:br>
            <a:r>
              <a:rPr lang="en-US" sz="2000" kern="1200" dirty="0">
                <a:solidFill>
                  <a:schemeClr val="tx1"/>
                </a:solidFill>
              </a:rPr>
              <a:t>(Power Query)</a:t>
            </a:r>
            <a:endParaRPr lang="en-US" sz="2800" dirty="0"/>
          </a:p>
        </p:txBody>
      </p:sp>
    </p:spTree>
    <p:extLst>
      <p:ext uri="{BB962C8B-B14F-4D97-AF65-F5344CB8AC3E}">
        <p14:creationId xmlns:p14="http://schemas.microsoft.com/office/powerpoint/2010/main" val="22342716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9" name="Rectangle 308">
            <a:extLst>
              <a:ext uri="{FF2B5EF4-FFF2-40B4-BE49-F238E27FC236}">
                <a16:creationId xmlns:a16="http://schemas.microsoft.com/office/drawing/2014/main" id="{DAA9D101-9817-4D16-A481-1E00352EC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Rectangle 309">
            <a:extLst>
              <a:ext uri="{FF2B5EF4-FFF2-40B4-BE49-F238E27FC236}">
                <a16:creationId xmlns:a16="http://schemas.microsoft.com/office/drawing/2014/main" id="{5370CCB5-705B-4E99-8F73-B5403ED84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323"/>
            <a:ext cx="6115048" cy="456772"/>
          </a:xfrm>
          <a:prstGeom prst="rect">
            <a:avLst/>
          </a:prstGeom>
          <a:gradFill>
            <a:gsLst>
              <a:gs pos="0">
                <a:srgbClr val="000000">
                  <a:alpha val="63000"/>
                </a:srgbClr>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Rectangle 310">
            <a:extLst>
              <a:ext uri="{FF2B5EF4-FFF2-40B4-BE49-F238E27FC236}">
                <a16:creationId xmlns:a16="http://schemas.microsoft.com/office/drawing/2014/main" id="{564B7BD9-7F70-40CA-A74D-E1E6DA334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50"/>
            <a:ext cx="9144000" cy="456773"/>
          </a:xfrm>
          <a:prstGeom prst="rect">
            <a:avLst/>
          </a:prstGeom>
          <a:gradFill>
            <a:gsLst>
              <a:gs pos="0">
                <a:schemeClr val="accent1"/>
              </a:gs>
              <a:gs pos="10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yellow rectangular objects on a black background&#10;&#10;Description automatically generated">
            <a:extLst>
              <a:ext uri="{FF2B5EF4-FFF2-40B4-BE49-F238E27FC236}">
                <a16:creationId xmlns:a16="http://schemas.microsoft.com/office/drawing/2014/main" id="{FD01E585-CD72-7701-A639-4A25D4835587}"/>
              </a:ext>
            </a:extLst>
          </p:cNvPr>
          <p:cNvPicPr>
            <a:picLocks noChangeAspect="1"/>
          </p:cNvPicPr>
          <p:nvPr/>
        </p:nvPicPr>
        <p:blipFill>
          <a:blip r:embed="rId2"/>
          <a:srcRect t="25933" r="-2" b="12680"/>
          <a:stretch/>
        </p:blipFill>
        <p:spPr>
          <a:xfrm>
            <a:off x="3662268" y="10"/>
            <a:ext cx="5481732"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12" name="Picture 11" descr="A screenshot of a computer&#10;&#10;Description automatically generated">
            <a:extLst>
              <a:ext uri="{FF2B5EF4-FFF2-40B4-BE49-F238E27FC236}">
                <a16:creationId xmlns:a16="http://schemas.microsoft.com/office/drawing/2014/main" id="{DCCDC2F1-9408-D4C1-5C07-324AD2C5A02D}"/>
              </a:ext>
            </a:extLst>
          </p:cNvPr>
          <p:cNvPicPr>
            <a:picLocks noChangeAspect="1"/>
          </p:cNvPicPr>
          <p:nvPr/>
        </p:nvPicPr>
        <p:blipFill>
          <a:blip r:embed="rId3"/>
          <a:srcRect t="1783" r="-2" b="-2"/>
          <a:stretch/>
        </p:blipFill>
        <p:spPr>
          <a:xfrm>
            <a:off x="3662268" y="3364992"/>
            <a:ext cx="5481732" cy="3043759"/>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14" name="Rectangle 13">
            <a:extLst>
              <a:ext uri="{FF2B5EF4-FFF2-40B4-BE49-F238E27FC236}">
                <a16:creationId xmlns:a16="http://schemas.microsoft.com/office/drawing/2014/main" id="{5C12F0BC-A91B-0EC2-0F58-6716AE159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37158" y="2194560"/>
            <a:ext cx="366903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931B988F-B2E6-EF3A-B469-D9A5B384C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37158" y="2194560"/>
            <a:ext cx="366903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9" name="Freeform: Shape 18">
            <a:extLst>
              <a:ext uri="{FF2B5EF4-FFF2-40B4-BE49-F238E27FC236}">
                <a16:creationId xmlns:a16="http://schemas.microsoft.com/office/drawing/2014/main" id="{79B9BAF9-8E4E-3928-9500-71CE69798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4572000" cy="640875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9">
            <a:extLst>
              <a:ext uri="{FF2B5EF4-FFF2-40B4-BE49-F238E27FC236}">
                <a16:creationId xmlns:a16="http://schemas.microsoft.com/office/drawing/2014/main" id="{30B2C425-2966-8859-EAAB-D5D5037785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4565499" cy="640875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Title 1">
            <a:extLst>
              <a:ext uri="{FF2B5EF4-FFF2-40B4-BE49-F238E27FC236}">
                <a16:creationId xmlns:a16="http://schemas.microsoft.com/office/drawing/2014/main" id="{EB7F8C76-9718-B8AD-DB70-74A26502FA83}"/>
              </a:ext>
            </a:extLst>
          </p:cNvPr>
          <p:cNvSpPr txBox="1">
            <a:spLocks/>
          </p:cNvSpPr>
          <p:nvPr/>
        </p:nvSpPr>
        <p:spPr>
          <a:xfrm>
            <a:off x="228770" y="2258661"/>
            <a:ext cx="3839144" cy="3884393"/>
          </a:xfrm>
          <a:prstGeom prst="rect">
            <a:avLst/>
          </a:prstGeom>
        </p:spPr>
        <p:txBody>
          <a:bodyPr vert="horz" lIns="91440" tIns="45720" rIns="91440" bIns="45720" rtlCol="0">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indent="-228600" algn="l" defTabSz="914400">
              <a:lnSpc>
                <a:spcPct val="150000"/>
              </a:lnSpc>
              <a:spcAft>
                <a:spcPts val="600"/>
              </a:spcAft>
              <a:buFont typeface="Arial" panose="020B0604020202020204" pitchFamily="34" charset="0"/>
              <a:buChar char="•"/>
            </a:pPr>
            <a:r>
              <a:rPr lang="en-US" sz="1400" b="1" dirty="0">
                <a:latin typeface="+mn-lt"/>
                <a:ea typeface="+mn-ea"/>
                <a:cs typeface="+mn-cs"/>
              </a:rPr>
              <a:t>Data modeling helps organize information</a:t>
            </a:r>
            <a:r>
              <a:rPr lang="en-US" sz="1400" dirty="0">
                <a:latin typeface="+mn-lt"/>
                <a:ea typeface="+mn-ea"/>
                <a:cs typeface="+mn-cs"/>
              </a:rPr>
              <a:t>: It creates a clear structure for how data is arranged and how different pieces of information are connected.</a:t>
            </a:r>
          </a:p>
          <a:p>
            <a:pPr indent="-228600" algn="l" defTabSz="914400">
              <a:lnSpc>
                <a:spcPct val="150000"/>
              </a:lnSpc>
              <a:spcAft>
                <a:spcPts val="600"/>
              </a:spcAft>
              <a:buFont typeface="Arial" panose="020B0604020202020204" pitchFamily="34" charset="0"/>
              <a:buChar char="•"/>
            </a:pPr>
            <a:endParaRPr lang="en-US" sz="1400" dirty="0">
              <a:latin typeface="+mn-lt"/>
              <a:ea typeface="+mn-ea"/>
              <a:cs typeface="+mn-cs"/>
            </a:endParaRPr>
          </a:p>
          <a:p>
            <a:pPr indent="-228600" algn="l" defTabSz="914400">
              <a:lnSpc>
                <a:spcPct val="150000"/>
              </a:lnSpc>
              <a:spcAft>
                <a:spcPts val="600"/>
              </a:spcAft>
              <a:buFont typeface="Arial" panose="020B0604020202020204" pitchFamily="34" charset="0"/>
              <a:buChar char="•"/>
            </a:pPr>
            <a:r>
              <a:rPr lang="en-US" sz="1400" b="1" dirty="0">
                <a:latin typeface="+mn-lt"/>
                <a:ea typeface="+mn-ea"/>
                <a:cs typeface="+mn-cs"/>
              </a:rPr>
              <a:t>It ensures data quality</a:t>
            </a:r>
            <a:r>
              <a:rPr lang="en-US" sz="1400" dirty="0">
                <a:latin typeface="+mn-lt"/>
                <a:ea typeface="+mn-ea"/>
                <a:cs typeface="+mn-cs"/>
              </a:rPr>
              <a:t>: By defining key elements and their relationships, data modeling makes sure the data is accurate and consistent.</a:t>
            </a:r>
          </a:p>
          <a:p>
            <a:pPr indent="-228600" algn="l" defTabSz="914400">
              <a:lnSpc>
                <a:spcPct val="150000"/>
              </a:lnSpc>
              <a:spcAft>
                <a:spcPts val="600"/>
              </a:spcAft>
              <a:buFont typeface="Arial" panose="020B0604020202020204" pitchFamily="34" charset="0"/>
              <a:buChar char="•"/>
            </a:pPr>
            <a:endParaRPr lang="en-US" sz="1400" dirty="0">
              <a:latin typeface="+mn-lt"/>
              <a:ea typeface="+mn-ea"/>
              <a:cs typeface="+mn-cs"/>
            </a:endParaRPr>
          </a:p>
          <a:p>
            <a:pPr indent="-228600" algn="l" defTabSz="914400">
              <a:lnSpc>
                <a:spcPct val="150000"/>
              </a:lnSpc>
              <a:spcAft>
                <a:spcPts val="600"/>
              </a:spcAft>
              <a:buFont typeface="Arial" panose="020B0604020202020204" pitchFamily="34" charset="0"/>
              <a:buChar char="•"/>
            </a:pPr>
            <a:r>
              <a:rPr lang="en-US" sz="1400" b="1" dirty="0">
                <a:latin typeface="+mn-lt"/>
                <a:ea typeface="+mn-ea"/>
                <a:cs typeface="+mn-cs"/>
              </a:rPr>
              <a:t>It aids decision-making</a:t>
            </a:r>
            <a:r>
              <a:rPr lang="en-US" sz="1400" dirty="0">
                <a:latin typeface="+mn-lt"/>
                <a:ea typeface="+mn-ea"/>
                <a:cs typeface="+mn-cs"/>
              </a:rPr>
              <a:t>: A good data model allows organizations to understand their data better, leading to more informed decisions and valuable insights.</a:t>
            </a:r>
          </a:p>
        </p:txBody>
      </p:sp>
      <p:sp>
        <p:nvSpPr>
          <p:cNvPr id="13" name="Title 1">
            <a:extLst>
              <a:ext uri="{FF2B5EF4-FFF2-40B4-BE49-F238E27FC236}">
                <a16:creationId xmlns:a16="http://schemas.microsoft.com/office/drawing/2014/main" id="{BCB2C793-84F3-9837-33B4-BB802F33DAB4}"/>
              </a:ext>
            </a:extLst>
          </p:cNvPr>
          <p:cNvSpPr txBox="1">
            <a:spLocks/>
          </p:cNvSpPr>
          <p:nvPr/>
        </p:nvSpPr>
        <p:spPr>
          <a:xfrm>
            <a:off x="336042" y="859536"/>
            <a:ext cx="3624601" cy="1243584"/>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2800" kern="1200" dirty="0">
                <a:solidFill>
                  <a:schemeClr val="tx1"/>
                </a:solidFill>
                <a:latin typeface="+mj-lt"/>
                <a:ea typeface="+mj-ea"/>
                <a:cs typeface="+mj-cs"/>
              </a:rPr>
              <a:t>Phase 4:  Analyze Data </a:t>
            </a:r>
            <a:br>
              <a:rPr lang="en-US" sz="2800" kern="1200" dirty="0">
                <a:solidFill>
                  <a:schemeClr val="tx1"/>
                </a:solidFill>
                <a:latin typeface="+mj-lt"/>
                <a:ea typeface="+mj-ea"/>
                <a:cs typeface="+mj-cs"/>
              </a:rPr>
            </a:br>
            <a:r>
              <a:rPr lang="en-US" sz="2400" kern="1200" dirty="0">
                <a:solidFill>
                  <a:schemeClr val="tx1"/>
                </a:solidFill>
                <a:latin typeface="+mj-lt"/>
                <a:ea typeface="+mj-ea"/>
                <a:cs typeface="+mj-cs"/>
              </a:rPr>
              <a:t>(Data Modeling)</a:t>
            </a:r>
            <a:endParaRPr lang="en-US" sz="2800" kern="1200" dirty="0">
              <a:solidFill>
                <a:schemeClr val="tx1"/>
              </a:solidFill>
              <a:latin typeface="+mj-lt"/>
              <a:ea typeface="+mj-ea"/>
              <a:cs typeface="+mj-cs"/>
            </a:endParaRPr>
          </a:p>
        </p:txBody>
      </p:sp>
    </p:spTree>
    <p:extLst>
      <p:ext uri="{BB962C8B-B14F-4D97-AF65-F5344CB8AC3E}">
        <p14:creationId xmlns:p14="http://schemas.microsoft.com/office/powerpoint/2010/main" val="3813161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9" name="Rectangle 308">
            <a:extLst>
              <a:ext uri="{FF2B5EF4-FFF2-40B4-BE49-F238E27FC236}">
                <a16:creationId xmlns:a16="http://schemas.microsoft.com/office/drawing/2014/main" id="{DAA9D101-9817-4D16-A481-1E00352EC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Rectangle 309">
            <a:extLst>
              <a:ext uri="{FF2B5EF4-FFF2-40B4-BE49-F238E27FC236}">
                <a16:creationId xmlns:a16="http://schemas.microsoft.com/office/drawing/2014/main" id="{5370CCB5-705B-4E99-8F73-B5403ED84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323"/>
            <a:ext cx="6115048" cy="456772"/>
          </a:xfrm>
          <a:prstGeom prst="rect">
            <a:avLst/>
          </a:prstGeom>
          <a:gradFill>
            <a:gsLst>
              <a:gs pos="0">
                <a:srgbClr val="000000">
                  <a:alpha val="63000"/>
                </a:srgbClr>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Rectangle 310">
            <a:extLst>
              <a:ext uri="{FF2B5EF4-FFF2-40B4-BE49-F238E27FC236}">
                <a16:creationId xmlns:a16="http://schemas.microsoft.com/office/drawing/2014/main" id="{564B7BD9-7F70-40CA-A74D-E1E6DA334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50"/>
            <a:ext cx="9144000" cy="456773"/>
          </a:xfrm>
          <a:prstGeom prst="rect">
            <a:avLst/>
          </a:prstGeom>
          <a:gradFill>
            <a:gsLst>
              <a:gs pos="0">
                <a:schemeClr val="accent1"/>
              </a:gs>
              <a:gs pos="10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54199" y="2063081"/>
            <a:ext cx="5366749" cy="3492137"/>
          </a:xfrm>
          <a:prstGeom prst="rect">
            <a:avLst/>
          </a:prstGeom>
        </p:spPr>
        <p:txBody>
          <a:bodyPr vert="horz" lIns="91440" tIns="45720" rIns="91440" bIns="45720" rtlCol="0">
            <a:normAutofit/>
          </a:bodyPr>
          <a:lstStyle/>
          <a:p>
            <a:pPr defTabSz="914400">
              <a:lnSpc>
                <a:spcPct val="90000"/>
              </a:lnSpc>
              <a:spcAft>
                <a:spcPts val="600"/>
              </a:spcAft>
            </a:pPr>
            <a:r>
              <a:rPr lang="en-US" sz="1400" b="1" dirty="0"/>
              <a:t>Answering Key Questions</a:t>
            </a:r>
            <a:r>
              <a:rPr lang="en-US" sz="1400" dirty="0"/>
              <a:t>: </a:t>
            </a:r>
          </a:p>
          <a:p>
            <a:pPr indent="-228600" defTabSz="914400">
              <a:lnSpc>
                <a:spcPct val="90000"/>
              </a:lnSpc>
              <a:spcAft>
                <a:spcPts val="600"/>
              </a:spcAft>
              <a:buFont typeface="Arial" panose="020B0604020202020204" pitchFamily="34" charset="0"/>
              <a:buChar char="•"/>
            </a:pPr>
            <a:r>
              <a:rPr lang="en-US" sz="1400" dirty="0"/>
              <a:t>We began by addressing the main questions we defined earlier. These questions guided our data exploration</a:t>
            </a:r>
          </a:p>
          <a:p>
            <a:pPr indent="-228600" defTabSz="914400">
              <a:lnSpc>
                <a:spcPct val="90000"/>
              </a:lnSpc>
              <a:spcAft>
                <a:spcPts val="600"/>
              </a:spcAft>
              <a:buFont typeface="Arial" panose="020B0604020202020204" pitchFamily="34" charset="0"/>
              <a:buChar char="•"/>
            </a:pPr>
            <a:r>
              <a:rPr lang="en-US" sz="1400" dirty="0"/>
              <a:t>Creating Measures for Analysis: To gain deeper insights, we created several key measures</a:t>
            </a:r>
          </a:p>
          <a:p>
            <a:pPr indent="-228600" defTabSz="914400">
              <a:lnSpc>
                <a:spcPct val="90000"/>
              </a:lnSpc>
              <a:spcAft>
                <a:spcPts val="600"/>
              </a:spcAft>
              <a:buFont typeface="Arial" panose="020B0604020202020204" pitchFamily="34" charset="0"/>
              <a:buChar char="•"/>
            </a:pPr>
            <a:endParaRPr lang="en-US" sz="1400" dirty="0"/>
          </a:p>
          <a:p>
            <a:pPr defTabSz="914400">
              <a:lnSpc>
                <a:spcPct val="90000"/>
              </a:lnSpc>
              <a:spcAft>
                <a:spcPts val="600"/>
              </a:spcAft>
            </a:pPr>
            <a:r>
              <a:rPr lang="en-US" sz="1400" b="1" dirty="0"/>
              <a:t>Highlighting Important KPIs: </a:t>
            </a:r>
          </a:p>
          <a:p>
            <a:pPr indent="-228600" defTabSz="914400">
              <a:lnSpc>
                <a:spcPct val="90000"/>
              </a:lnSpc>
              <a:spcAft>
                <a:spcPts val="600"/>
              </a:spcAft>
              <a:buFont typeface="Arial" panose="020B0604020202020204" pitchFamily="34" charset="0"/>
              <a:buChar char="•"/>
            </a:pPr>
            <a:r>
              <a:rPr lang="en-US" sz="1400" dirty="0"/>
              <a:t>The analysis brought out critical insights, with KPIs </a:t>
            </a:r>
          </a:p>
          <a:p>
            <a:pPr indent="-228600" defTabSz="914400">
              <a:lnSpc>
                <a:spcPct val="90000"/>
              </a:lnSpc>
              <a:spcAft>
                <a:spcPts val="600"/>
              </a:spcAft>
              <a:buFont typeface="Arial" panose="020B0604020202020204" pitchFamily="34" charset="0"/>
              <a:buChar char="•"/>
            </a:pPr>
            <a:r>
              <a:rPr lang="en-US" sz="1400" dirty="0"/>
              <a:t>These insights were presented using visualizations to highlight the most critical trends and key metrics that inform the broader story of the FIFA World Cup.</a:t>
            </a:r>
          </a:p>
          <a:p>
            <a:pPr indent="-228600" defTabSz="914400">
              <a:lnSpc>
                <a:spcPct val="90000"/>
              </a:lnSpc>
              <a:spcAft>
                <a:spcPts val="600"/>
              </a:spcAft>
              <a:buFont typeface="Arial" panose="020B0604020202020204" pitchFamily="34" charset="0"/>
              <a:buChar char="•"/>
            </a:pPr>
            <a:endParaRPr lang="en-US" sz="1400" dirty="0"/>
          </a:p>
          <a:p>
            <a:pPr defTabSz="914400">
              <a:lnSpc>
                <a:spcPct val="90000"/>
              </a:lnSpc>
              <a:spcAft>
                <a:spcPts val="600"/>
              </a:spcAft>
            </a:pPr>
            <a:r>
              <a:rPr lang="en-US" sz="1400" b="1" dirty="0"/>
              <a:t>Fifth Milestone: </a:t>
            </a:r>
            <a:r>
              <a:rPr lang="en-US" sz="1400" dirty="0"/>
              <a:t>This phase is projected to be completed within 4 days.</a:t>
            </a:r>
          </a:p>
        </p:txBody>
      </p:sp>
      <p:pic>
        <p:nvPicPr>
          <p:cNvPr id="6" name="Picture 5" descr="A screenshot of a black and white checklist&#10;&#10;Description automatically generated">
            <a:extLst>
              <a:ext uri="{FF2B5EF4-FFF2-40B4-BE49-F238E27FC236}">
                <a16:creationId xmlns:a16="http://schemas.microsoft.com/office/drawing/2014/main" id="{D17A36E7-B746-F248-D3C5-1B806A5FF316}"/>
              </a:ext>
            </a:extLst>
          </p:cNvPr>
          <p:cNvPicPr>
            <a:picLocks noChangeAspect="1"/>
          </p:cNvPicPr>
          <p:nvPr/>
        </p:nvPicPr>
        <p:blipFill>
          <a:blip r:embed="rId2"/>
          <a:srcRect l="5955" r="6529"/>
          <a:stretch/>
        </p:blipFill>
        <p:spPr>
          <a:xfrm>
            <a:off x="6201129" y="2399547"/>
            <a:ext cx="2462690" cy="2547082"/>
          </a:xfrm>
          <a:prstGeom prst="rect">
            <a:avLst/>
          </a:prstGeom>
        </p:spPr>
      </p:pic>
      <p:sp>
        <p:nvSpPr>
          <p:cNvPr id="7" name="TextBox 6">
            <a:extLst>
              <a:ext uri="{FF2B5EF4-FFF2-40B4-BE49-F238E27FC236}">
                <a16:creationId xmlns:a16="http://schemas.microsoft.com/office/drawing/2014/main" id="{E77BB8C0-7153-B9AF-3767-330D5684C24C}"/>
              </a:ext>
            </a:extLst>
          </p:cNvPr>
          <p:cNvSpPr txBox="1"/>
          <p:nvPr/>
        </p:nvSpPr>
        <p:spPr>
          <a:xfrm>
            <a:off x="6335194" y="4979874"/>
            <a:ext cx="2194560" cy="276999"/>
          </a:xfrm>
          <a:prstGeom prst="rect">
            <a:avLst/>
          </a:prstGeom>
          <a:noFill/>
        </p:spPr>
        <p:txBody>
          <a:bodyPr wrap="square" rtlCol="0">
            <a:spAutoFit/>
          </a:bodyPr>
          <a:lstStyle/>
          <a:p>
            <a:pPr algn="ctr"/>
            <a:r>
              <a:rPr lang="en-US" sz="1200" dirty="0"/>
              <a:t>Sample of DAX measures</a:t>
            </a:r>
          </a:p>
        </p:txBody>
      </p:sp>
      <p:sp>
        <p:nvSpPr>
          <p:cNvPr id="9" name="Title 8">
            <a:extLst>
              <a:ext uri="{FF2B5EF4-FFF2-40B4-BE49-F238E27FC236}">
                <a16:creationId xmlns:a16="http://schemas.microsoft.com/office/drawing/2014/main" id="{3F56076E-2800-BBD7-7927-51FF4869F2A3}"/>
              </a:ext>
            </a:extLst>
          </p:cNvPr>
          <p:cNvSpPr>
            <a:spLocks noGrp="1"/>
          </p:cNvSpPr>
          <p:nvPr>
            <p:ph type="title"/>
          </p:nvPr>
        </p:nvSpPr>
        <p:spPr>
          <a:xfrm>
            <a:off x="374149" y="461554"/>
            <a:ext cx="5094834" cy="956084"/>
          </a:xfrm>
        </p:spPr>
        <p:txBody>
          <a:bodyPr>
            <a:normAutofit/>
          </a:bodyPr>
          <a:lstStyle/>
          <a:p>
            <a:pPr algn="l"/>
            <a:r>
              <a:rPr lang="en-US" sz="3600" dirty="0"/>
              <a:t>Phase 4:  Analyze Data</a:t>
            </a:r>
          </a:p>
        </p:txBody>
      </p:sp>
    </p:spTree>
    <p:extLst>
      <p:ext uri="{BB962C8B-B14F-4D97-AF65-F5344CB8AC3E}">
        <p14:creationId xmlns:p14="http://schemas.microsoft.com/office/powerpoint/2010/main" val="105406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9" name="Rectangle 308">
            <a:extLst>
              <a:ext uri="{FF2B5EF4-FFF2-40B4-BE49-F238E27FC236}">
                <a16:creationId xmlns:a16="http://schemas.microsoft.com/office/drawing/2014/main" id="{DAA9D101-9817-4D16-A481-1E00352EC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Rectangle 309">
            <a:extLst>
              <a:ext uri="{FF2B5EF4-FFF2-40B4-BE49-F238E27FC236}">
                <a16:creationId xmlns:a16="http://schemas.microsoft.com/office/drawing/2014/main" id="{5370CCB5-705B-4E99-8F73-B5403ED84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323"/>
            <a:ext cx="6115048" cy="456772"/>
          </a:xfrm>
          <a:prstGeom prst="rect">
            <a:avLst/>
          </a:prstGeom>
          <a:gradFill>
            <a:gsLst>
              <a:gs pos="0">
                <a:srgbClr val="000000">
                  <a:alpha val="63000"/>
                </a:srgbClr>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Rectangle 310">
            <a:extLst>
              <a:ext uri="{FF2B5EF4-FFF2-40B4-BE49-F238E27FC236}">
                <a16:creationId xmlns:a16="http://schemas.microsoft.com/office/drawing/2014/main" id="{564B7BD9-7F70-40CA-A74D-E1E6DA334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50"/>
            <a:ext cx="9144000" cy="456773"/>
          </a:xfrm>
          <a:prstGeom prst="rect">
            <a:avLst/>
          </a:prstGeom>
          <a:gradFill>
            <a:gsLst>
              <a:gs pos="0">
                <a:schemeClr val="accent1"/>
              </a:gs>
              <a:gs pos="10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02127FE7-EADF-E79F-BAC0-4F659CE3815C}"/>
              </a:ext>
            </a:extLst>
          </p:cNvPr>
          <p:cNvSpPr>
            <a:spLocks noGrp="1"/>
          </p:cNvSpPr>
          <p:nvPr>
            <p:ph type="title"/>
          </p:nvPr>
        </p:nvSpPr>
        <p:spPr>
          <a:xfrm>
            <a:off x="652000" y="809898"/>
            <a:ext cx="3371360" cy="716784"/>
          </a:xfrm>
        </p:spPr>
        <p:txBody>
          <a:bodyPr vert="horz" lIns="91440" tIns="45720" rIns="91440" bIns="45720" rtlCol="0" anchor="b">
            <a:normAutofit/>
          </a:bodyPr>
          <a:lstStyle/>
          <a:p>
            <a:pPr algn="l" defTabSz="914400">
              <a:lnSpc>
                <a:spcPct val="90000"/>
              </a:lnSpc>
            </a:pPr>
            <a:r>
              <a:rPr lang="en-US" sz="4000" kern="1200" dirty="0">
                <a:solidFill>
                  <a:schemeClr val="tx1"/>
                </a:solidFill>
                <a:latin typeface="+mj-lt"/>
                <a:ea typeface="+mj-ea"/>
                <a:cs typeface="+mj-cs"/>
              </a:rPr>
              <a:t>Introduction</a:t>
            </a:r>
          </a:p>
        </p:txBody>
      </p:sp>
      <p:sp>
        <p:nvSpPr>
          <p:cNvPr id="9" name="TextBox 8">
            <a:extLst>
              <a:ext uri="{FF2B5EF4-FFF2-40B4-BE49-F238E27FC236}">
                <a16:creationId xmlns:a16="http://schemas.microsoft.com/office/drawing/2014/main" id="{C00A9FDF-EA07-C0A4-7FCE-3F3F80D13506}"/>
              </a:ext>
            </a:extLst>
          </p:cNvPr>
          <p:cNvSpPr txBox="1"/>
          <p:nvPr/>
        </p:nvSpPr>
        <p:spPr>
          <a:xfrm>
            <a:off x="852297" y="2104900"/>
            <a:ext cx="7266222" cy="3454358"/>
          </a:xfrm>
          <a:prstGeom prst="rect">
            <a:avLst/>
          </a:prstGeom>
        </p:spPr>
        <p:txBody>
          <a:bodyPr vert="horz" lIns="91440" tIns="45720" rIns="91440" bIns="45720" rtlCol="0" anchor="t">
            <a:normAutofit fontScale="92500"/>
          </a:bodyPr>
          <a:lstStyle/>
          <a:p>
            <a:pPr indent="-228600" defTabSz="914400">
              <a:lnSpc>
                <a:spcPct val="150000"/>
              </a:lnSpc>
              <a:spcAft>
                <a:spcPts val="600"/>
              </a:spcAft>
              <a:buFont typeface="Arial" panose="020B0604020202020204" pitchFamily="34" charset="0"/>
              <a:buChar char="•"/>
            </a:pPr>
            <a:r>
              <a:rPr lang="en-US" sz="1700" dirty="0"/>
              <a:t>The FIFA World Cup is one of the most prestigious and globally followed sporting events. Since it began in 1930, it has brought together the best football nations every four years to compete for the ultimate title. The World Cup has not only shaped the history of football but also mirrored significant social, political, and economic changes around the world. With iconic matches, unforgettable goals, and legendary players, it has captivated millions of fans across generations. This analysis, covering the tournament’s entire history from 1930 to 2022, seeks to provide a clear understanding of key moments, performance trends, and important milestones in the evolution of the World Cup.</a:t>
            </a:r>
          </a:p>
        </p:txBody>
      </p:sp>
    </p:spTree>
    <p:extLst>
      <p:ext uri="{BB962C8B-B14F-4D97-AF65-F5344CB8AC3E}">
        <p14:creationId xmlns:p14="http://schemas.microsoft.com/office/powerpoint/2010/main" val="1614883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9" name="Rectangle 308">
            <a:extLst>
              <a:ext uri="{FF2B5EF4-FFF2-40B4-BE49-F238E27FC236}">
                <a16:creationId xmlns:a16="http://schemas.microsoft.com/office/drawing/2014/main" id="{DAA9D101-9817-4D16-A481-1E00352EC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Rectangle 309">
            <a:extLst>
              <a:ext uri="{FF2B5EF4-FFF2-40B4-BE49-F238E27FC236}">
                <a16:creationId xmlns:a16="http://schemas.microsoft.com/office/drawing/2014/main" id="{5370CCB5-705B-4E99-8F73-B5403ED84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323"/>
            <a:ext cx="6115048" cy="456772"/>
          </a:xfrm>
          <a:prstGeom prst="rect">
            <a:avLst/>
          </a:prstGeom>
          <a:gradFill>
            <a:gsLst>
              <a:gs pos="0">
                <a:srgbClr val="000000">
                  <a:alpha val="63000"/>
                </a:srgbClr>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Rectangle 310">
            <a:extLst>
              <a:ext uri="{FF2B5EF4-FFF2-40B4-BE49-F238E27FC236}">
                <a16:creationId xmlns:a16="http://schemas.microsoft.com/office/drawing/2014/main" id="{564B7BD9-7F70-40CA-A74D-E1E6DA334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50"/>
            <a:ext cx="9144000" cy="456773"/>
          </a:xfrm>
          <a:prstGeom prst="rect">
            <a:avLst/>
          </a:prstGeom>
          <a:gradFill>
            <a:gsLst>
              <a:gs pos="0">
                <a:schemeClr val="accent1"/>
              </a:gs>
              <a:gs pos="10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39FECC-864C-30DC-2185-ADDB893CDD46}"/>
              </a:ext>
            </a:extLst>
          </p:cNvPr>
          <p:cNvSpPr>
            <a:spLocks noGrp="1"/>
          </p:cNvSpPr>
          <p:nvPr>
            <p:ph type="title"/>
          </p:nvPr>
        </p:nvSpPr>
        <p:spPr>
          <a:xfrm>
            <a:off x="670698" y="638407"/>
            <a:ext cx="6313576" cy="720080"/>
          </a:xfrm>
        </p:spPr>
        <p:txBody>
          <a:bodyPr vert="horz" lIns="91440" tIns="45720" rIns="91440" bIns="45720" rtlCol="0" anchor="b">
            <a:normAutofit fontScale="90000"/>
          </a:bodyPr>
          <a:lstStyle/>
          <a:p>
            <a:pPr algn="l" defTabSz="914400"/>
            <a:r>
              <a:rPr lang="en-US" sz="3600" dirty="0"/>
              <a:t>Phase 5:  Visualize and Present Data</a:t>
            </a:r>
          </a:p>
        </p:txBody>
      </p:sp>
      <p:sp>
        <p:nvSpPr>
          <p:cNvPr id="3" name="TextBox 2">
            <a:extLst>
              <a:ext uri="{FF2B5EF4-FFF2-40B4-BE49-F238E27FC236}">
                <a16:creationId xmlns:a16="http://schemas.microsoft.com/office/drawing/2014/main" id="{9DF3BB10-81F3-8A3B-98BB-2954EC5F1305}"/>
              </a:ext>
            </a:extLst>
          </p:cNvPr>
          <p:cNvSpPr txBox="1"/>
          <p:nvPr/>
        </p:nvSpPr>
        <p:spPr>
          <a:xfrm>
            <a:off x="862287" y="1820091"/>
            <a:ext cx="5007290" cy="4123510"/>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1400" dirty="0"/>
              <a:t>Transitioned to presenting insights using Power BI for interactive and dynamic visualizations.</a:t>
            </a:r>
          </a:p>
          <a:p>
            <a:pPr indent="-228600" defTabSz="914400">
              <a:lnSpc>
                <a:spcPct val="90000"/>
              </a:lnSpc>
              <a:spcAft>
                <a:spcPts val="600"/>
              </a:spcAft>
              <a:buFont typeface="Arial" panose="020B0604020202020204" pitchFamily="34" charset="0"/>
              <a:buChar char="•"/>
            </a:pPr>
            <a:r>
              <a:rPr lang="en-US" sz="1400" dirty="0"/>
              <a:t>Carefully selected chart types to match the data, ensuring the perfect style to present information in a clear and user-friendly manner.</a:t>
            </a:r>
          </a:p>
          <a:p>
            <a:pPr indent="-228600" defTabSz="914400">
              <a:lnSpc>
                <a:spcPct val="90000"/>
              </a:lnSpc>
              <a:spcAft>
                <a:spcPts val="600"/>
              </a:spcAft>
              <a:buFont typeface="Arial" panose="020B0604020202020204" pitchFamily="34" charset="0"/>
              <a:buChar char="•"/>
            </a:pPr>
            <a:r>
              <a:rPr lang="en-US" sz="1400" dirty="0"/>
              <a:t>Designed visualizations to maximize comfort and ease of interpretation for users.</a:t>
            </a:r>
          </a:p>
          <a:p>
            <a:pPr indent="-228600" defTabSz="914400">
              <a:lnSpc>
                <a:spcPct val="90000"/>
              </a:lnSpc>
              <a:spcAft>
                <a:spcPts val="600"/>
              </a:spcAft>
              <a:buFont typeface="Arial" panose="020B0604020202020204" pitchFamily="34" charset="0"/>
              <a:buChar char="•"/>
            </a:pPr>
            <a:r>
              <a:rPr lang="en-US" sz="1400" dirty="0"/>
              <a:t>Enabled users to explore key FIFA World Cup metrics interactively, such as total goals, winning teams, and host countries.</a:t>
            </a:r>
          </a:p>
          <a:p>
            <a:pPr indent="-228600" defTabSz="914400">
              <a:lnSpc>
                <a:spcPct val="90000"/>
              </a:lnSpc>
              <a:spcAft>
                <a:spcPts val="600"/>
              </a:spcAft>
              <a:buFont typeface="Arial" panose="020B0604020202020204" pitchFamily="34" charset="0"/>
              <a:buChar char="•"/>
            </a:pPr>
            <a:r>
              <a:rPr lang="en-US" sz="1400" dirty="0"/>
              <a:t>Used bar charts, line charts, and maps to deliver insights while focusing on the most important KPIs with maximum clarity and impact.</a:t>
            </a:r>
          </a:p>
          <a:p>
            <a:pPr defTabSz="914400">
              <a:lnSpc>
                <a:spcPct val="90000"/>
              </a:lnSpc>
              <a:spcAft>
                <a:spcPts val="600"/>
              </a:spcAft>
            </a:pPr>
            <a:endParaRPr lang="en-US" sz="1400" dirty="0"/>
          </a:p>
          <a:p>
            <a:pPr defTabSz="914400">
              <a:lnSpc>
                <a:spcPct val="90000"/>
              </a:lnSpc>
              <a:spcAft>
                <a:spcPts val="600"/>
              </a:spcAft>
            </a:pPr>
            <a:r>
              <a:rPr lang="en-US" sz="1400" b="1" dirty="0"/>
              <a:t>Sixth Milestone</a:t>
            </a:r>
            <a:endParaRPr lang="en-US" sz="1400" dirty="0"/>
          </a:p>
          <a:p>
            <a:pPr indent="-228600" defTabSz="914400">
              <a:lnSpc>
                <a:spcPct val="90000"/>
              </a:lnSpc>
              <a:spcAft>
                <a:spcPts val="600"/>
              </a:spcAft>
              <a:buFont typeface="Arial" panose="020B0604020202020204" pitchFamily="34" charset="0"/>
              <a:buChar char="•"/>
            </a:pPr>
            <a:r>
              <a:rPr lang="en-US" sz="1400" dirty="0"/>
              <a:t>This phase is projected to be completed within 4 days.</a:t>
            </a:r>
          </a:p>
          <a:p>
            <a:pPr indent="-228600" defTabSz="914400">
              <a:lnSpc>
                <a:spcPct val="90000"/>
              </a:lnSpc>
              <a:spcAft>
                <a:spcPts val="600"/>
              </a:spcAft>
              <a:buFont typeface="Arial" panose="020B0604020202020204" pitchFamily="34" charset="0"/>
              <a:buChar char="•"/>
            </a:pPr>
            <a:endParaRPr lang="en-US" sz="1400" dirty="0"/>
          </a:p>
        </p:txBody>
      </p:sp>
      <p:pic>
        <p:nvPicPr>
          <p:cNvPr id="5" name="Picture 4">
            <a:extLst>
              <a:ext uri="{FF2B5EF4-FFF2-40B4-BE49-F238E27FC236}">
                <a16:creationId xmlns:a16="http://schemas.microsoft.com/office/drawing/2014/main" id="{719A006D-81AD-55F5-6564-467C3013BDD5}"/>
              </a:ext>
            </a:extLst>
          </p:cNvPr>
          <p:cNvPicPr>
            <a:picLocks noChangeAspect="1"/>
          </p:cNvPicPr>
          <p:nvPr/>
        </p:nvPicPr>
        <p:blipFill>
          <a:blip r:embed="rId2"/>
          <a:srcRect l="12500" r="12500"/>
          <a:stretch/>
        </p:blipFill>
        <p:spPr>
          <a:xfrm>
            <a:off x="6365965" y="3286014"/>
            <a:ext cx="2060625" cy="2747500"/>
          </a:xfrm>
          <a:prstGeom prst="rect">
            <a:avLst/>
          </a:prstGeom>
        </p:spPr>
      </p:pic>
      <p:pic>
        <p:nvPicPr>
          <p:cNvPr id="4" name="Picture 3" descr="A yellow rectangular objects on a black background&#10;&#10;Description automatically generated">
            <a:extLst>
              <a:ext uri="{FF2B5EF4-FFF2-40B4-BE49-F238E27FC236}">
                <a16:creationId xmlns:a16="http://schemas.microsoft.com/office/drawing/2014/main" id="{17DB366B-924C-B2FE-B68A-2E5CE1471867}"/>
              </a:ext>
            </a:extLst>
          </p:cNvPr>
          <p:cNvPicPr>
            <a:picLocks noChangeAspect="1"/>
          </p:cNvPicPr>
          <p:nvPr/>
        </p:nvPicPr>
        <p:blipFill>
          <a:blip r:embed="rId3"/>
          <a:stretch>
            <a:fillRect/>
          </a:stretch>
        </p:blipFill>
        <p:spPr>
          <a:xfrm>
            <a:off x="6364957" y="1155363"/>
            <a:ext cx="1916756" cy="1916756"/>
          </a:xfrm>
          <a:prstGeom prst="rect">
            <a:avLst/>
          </a:prstGeom>
        </p:spPr>
      </p:pic>
    </p:spTree>
    <p:extLst>
      <p:ext uri="{BB962C8B-B14F-4D97-AF65-F5344CB8AC3E}">
        <p14:creationId xmlns:p14="http://schemas.microsoft.com/office/powerpoint/2010/main" val="11520604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4F5CE61-8903-69C4-BBF0-13685DA8F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7F69967B-642A-CB3C-E78E-C1F93022E5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363208" y="172923"/>
            <a:ext cx="0" cy="6476066"/>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36167C7-66CA-D0D6-E1BA-6B42DDE9E38D}"/>
              </a:ext>
            </a:extLst>
          </p:cNvPr>
          <p:cNvSpPr txBox="1"/>
          <p:nvPr/>
        </p:nvSpPr>
        <p:spPr>
          <a:xfrm>
            <a:off x="668075" y="1596850"/>
            <a:ext cx="1712198" cy="461665"/>
          </a:xfrm>
          <a:prstGeom prst="rect">
            <a:avLst/>
          </a:prstGeom>
          <a:noFill/>
        </p:spPr>
        <p:txBody>
          <a:bodyPr wrap="square" rtlCol="0">
            <a:spAutoFit/>
          </a:bodyPr>
          <a:lstStyle/>
          <a:p>
            <a:r>
              <a:rPr lang="en-US" sz="1200" dirty="0">
                <a:solidFill>
                  <a:schemeClr val="tx1">
                    <a:lumMod val="85000"/>
                    <a:lumOff val="15000"/>
                  </a:schemeClr>
                </a:solidFill>
                <a:latin typeface="+mj-lt"/>
                <a:cs typeface="Segoe UI" panose="020B0502040204020203" pitchFamily="34" charset="0"/>
              </a:rPr>
              <a:t>Winner Countries by total world Cups</a:t>
            </a:r>
          </a:p>
        </p:txBody>
      </p:sp>
      <p:sp>
        <p:nvSpPr>
          <p:cNvPr id="27" name="TextBox 26">
            <a:extLst>
              <a:ext uri="{FF2B5EF4-FFF2-40B4-BE49-F238E27FC236}">
                <a16:creationId xmlns:a16="http://schemas.microsoft.com/office/drawing/2014/main" id="{8496AAB7-E3DD-0D44-0D66-75715EE52B12}"/>
              </a:ext>
            </a:extLst>
          </p:cNvPr>
          <p:cNvSpPr txBox="1"/>
          <p:nvPr/>
        </p:nvSpPr>
        <p:spPr>
          <a:xfrm>
            <a:off x="562416" y="5689843"/>
            <a:ext cx="1712198" cy="646331"/>
          </a:xfrm>
          <a:prstGeom prst="rect">
            <a:avLst/>
          </a:prstGeom>
          <a:noFill/>
        </p:spPr>
        <p:txBody>
          <a:bodyPr wrap="square" rtlCol="0">
            <a:spAutoFit/>
          </a:bodyPr>
          <a:lstStyle/>
          <a:p>
            <a:r>
              <a:rPr lang="en-US" sz="1200" dirty="0">
                <a:solidFill>
                  <a:schemeClr val="tx1">
                    <a:lumMod val="85000"/>
                    <a:lumOff val="15000"/>
                  </a:schemeClr>
                </a:solidFill>
                <a:latin typeface="+mj-lt"/>
                <a:cs typeface="Segoe UI" panose="020B0502040204020203" pitchFamily="34" charset="0"/>
              </a:rPr>
              <a:t>Runners-up, Third  and fourth by total world cups</a:t>
            </a:r>
          </a:p>
        </p:txBody>
      </p:sp>
      <p:sp>
        <p:nvSpPr>
          <p:cNvPr id="28" name="TextBox 27">
            <a:extLst>
              <a:ext uri="{FF2B5EF4-FFF2-40B4-BE49-F238E27FC236}">
                <a16:creationId xmlns:a16="http://schemas.microsoft.com/office/drawing/2014/main" id="{3751BCC9-9BC3-16EA-2FDA-5667045C2F15}"/>
              </a:ext>
            </a:extLst>
          </p:cNvPr>
          <p:cNvSpPr txBox="1"/>
          <p:nvPr/>
        </p:nvSpPr>
        <p:spPr>
          <a:xfrm>
            <a:off x="3260209" y="5970552"/>
            <a:ext cx="2601971" cy="276999"/>
          </a:xfrm>
          <a:prstGeom prst="rect">
            <a:avLst/>
          </a:prstGeom>
          <a:noFill/>
        </p:spPr>
        <p:txBody>
          <a:bodyPr wrap="square" rtlCol="0">
            <a:spAutoFit/>
          </a:bodyPr>
          <a:lstStyle/>
          <a:p>
            <a:r>
              <a:rPr lang="en-US" sz="1200" dirty="0">
                <a:solidFill>
                  <a:schemeClr val="tx1">
                    <a:lumMod val="85000"/>
                    <a:lumOff val="15000"/>
                  </a:schemeClr>
                </a:solidFill>
                <a:latin typeface="+mj-lt"/>
              </a:rPr>
              <a:t>Top 10 participating countries</a:t>
            </a:r>
          </a:p>
        </p:txBody>
      </p:sp>
      <p:sp>
        <p:nvSpPr>
          <p:cNvPr id="29" name="TextBox 28">
            <a:extLst>
              <a:ext uri="{FF2B5EF4-FFF2-40B4-BE49-F238E27FC236}">
                <a16:creationId xmlns:a16="http://schemas.microsoft.com/office/drawing/2014/main" id="{78334518-CD73-C6C5-5BC6-0E58A35BDF47}"/>
              </a:ext>
            </a:extLst>
          </p:cNvPr>
          <p:cNvSpPr txBox="1"/>
          <p:nvPr/>
        </p:nvSpPr>
        <p:spPr>
          <a:xfrm>
            <a:off x="6234601" y="5819231"/>
            <a:ext cx="3272607" cy="646331"/>
          </a:xfrm>
          <a:prstGeom prst="rect">
            <a:avLst/>
          </a:prstGeom>
          <a:noFill/>
        </p:spPr>
        <p:txBody>
          <a:bodyPr wrap="square" rtlCol="0">
            <a:spAutoFit/>
          </a:bodyPr>
          <a:lstStyle/>
          <a:p>
            <a:pPr indent="-285750">
              <a:buFont typeface="Arial" panose="020B0604020202020204" pitchFamily="34" charset="0"/>
              <a:buChar char="•"/>
            </a:pPr>
            <a:r>
              <a:rPr lang="en-US" sz="1200" dirty="0">
                <a:solidFill>
                  <a:schemeClr val="tx1">
                    <a:lumMod val="85000"/>
                    <a:lumOff val="15000"/>
                  </a:schemeClr>
                </a:solidFill>
                <a:latin typeface="+mj-lt"/>
                <a:cs typeface="Segoe UI" panose="020B0502040204020203" pitchFamily="34" charset="0"/>
              </a:rPr>
              <a:t>Total World Cups </a:t>
            </a:r>
          </a:p>
          <a:p>
            <a:pPr indent="-285750">
              <a:buFont typeface="Arial" panose="020B0604020202020204" pitchFamily="34" charset="0"/>
              <a:buChar char="•"/>
            </a:pPr>
            <a:r>
              <a:rPr lang="en-US" sz="1200" dirty="0">
                <a:solidFill>
                  <a:schemeClr val="tx1">
                    <a:lumMod val="85000"/>
                    <a:lumOff val="15000"/>
                  </a:schemeClr>
                </a:solidFill>
                <a:latin typeface="+mj-lt"/>
                <a:cs typeface="Segoe UI" panose="020B0502040204020203" pitchFamily="34" charset="0"/>
              </a:rPr>
              <a:t>Distinct count of winner</a:t>
            </a:r>
          </a:p>
          <a:p>
            <a:pPr indent="-285750">
              <a:buFont typeface="Arial" panose="020B0604020202020204" pitchFamily="34" charset="0"/>
              <a:buChar char="•"/>
            </a:pPr>
            <a:r>
              <a:rPr lang="en-US" sz="1200" dirty="0">
                <a:solidFill>
                  <a:schemeClr val="tx1">
                    <a:lumMod val="85000"/>
                    <a:lumOff val="15000"/>
                  </a:schemeClr>
                </a:solidFill>
                <a:latin typeface="+mj-lt"/>
                <a:cs typeface="Segoe UI" panose="020B0502040204020203" pitchFamily="34" charset="0"/>
              </a:rPr>
              <a:t>Total matched in all FIFA World Cups</a:t>
            </a:r>
          </a:p>
        </p:txBody>
      </p:sp>
      <p:sp>
        <p:nvSpPr>
          <p:cNvPr id="30" name="TextBox 29">
            <a:extLst>
              <a:ext uri="{FF2B5EF4-FFF2-40B4-BE49-F238E27FC236}">
                <a16:creationId xmlns:a16="http://schemas.microsoft.com/office/drawing/2014/main" id="{BF273D95-E918-DFF7-0D13-B9F4B0AE16E5}"/>
              </a:ext>
            </a:extLst>
          </p:cNvPr>
          <p:cNvSpPr txBox="1"/>
          <p:nvPr/>
        </p:nvSpPr>
        <p:spPr>
          <a:xfrm>
            <a:off x="4081511" y="1207033"/>
            <a:ext cx="2446933" cy="276999"/>
          </a:xfrm>
          <a:prstGeom prst="rect">
            <a:avLst/>
          </a:prstGeom>
          <a:noFill/>
        </p:spPr>
        <p:txBody>
          <a:bodyPr wrap="square" rtlCol="0">
            <a:spAutoFit/>
          </a:bodyPr>
          <a:lstStyle/>
          <a:p>
            <a:r>
              <a:rPr lang="en-US" sz="1200" dirty="0">
                <a:solidFill>
                  <a:schemeClr val="tx1">
                    <a:lumMod val="85000"/>
                    <a:lumOff val="15000"/>
                  </a:schemeClr>
                </a:solidFill>
                <a:latin typeface="+mj-lt"/>
                <a:cs typeface="Segoe UI" panose="020B0502040204020203" pitchFamily="34" charset="0"/>
              </a:rPr>
              <a:t>Total goals scored over time</a:t>
            </a:r>
          </a:p>
        </p:txBody>
      </p:sp>
      <p:sp>
        <p:nvSpPr>
          <p:cNvPr id="31" name="TextBox 30">
            <a:extLst>
              <a:ext uri="{FF2B5EF4-FFF2-40B4-BE49-F238E27FC236}">
                <a16:creationId xmlns:a16="http://schemas.microsoft.com/office/drawing/2014/main" id="{B4A7D467-78BE-189F-A170-84BB75FE54B4}"/>
              </a:ext>
            </a:extLst>
          </p:cNvPr>
          <p:cNvSpPr txBox="1"/>
          <p:nvPr/>
        </p:nvSpPr>
        <p:spPr>
          <a:xfrm>
            <a:off x="7067932" y="1309570"/>
            <a:ext cx="1970092" cy="276999"/>
          </a:xfrm>
          <a:prstGeom prst="rect">
            <a:avLst/>
          </a:prstGeom>
          <a:noFill/>
        </p:spPr>
        <p:txBody>
          <a:bodyPr wrap="square" rtlCol="0">
            <a:spAutoFit/>
          </a:bodyPr>
          <a:lstStyle/>
          <a:p>
            <a:r>
              <a:rPr lang="en-US" sz="1200" dirty="0">
                <a:solidFill>
                  <a:schemeClr val="tx1">
                    <a:lumMod val="85000"/>
                    <a:lumOff val="15000"/>
                  </a:schemeClr>
                </a:solidFill>
                <a:latin typeface="+mj-lt"/>
                <a:cs typeface="Segoe UI" panose="020B0502040204020203" pitchFamily="34" charset="0"/>
              </a:rPr>
              <a:t>Top hosted countries</a:t>
            </a:r>
            <a:r>
              <a:rPr lang="en-US" sz="1200" dirty="0">
                <a:solidFill>
                  <a:schemeClr val="tx1">
                    <a:lumMod val="85000"/>
                    <a:lumOff val="15000"/>
                  </a:schemeClr>
                </a:solidFill>
                <a:latin typeface="+mj-lt"/>
              </a:rPr>
              <a:t>.</a:t>
            </a:r>
          </a:p>
        </p:txBody>
      </p:sp>
      <p:pic>
        <p:nvPicPr>
          <p:cNvPr id="32" name="Picture 31" descr="A screenshot of a computer&#10;&#10;Description automatically generated">
            <a:extLst>
              <a:ext uri="{FF2B5EF4-FFF2-40B4-BE49-F238E27FC236}">
                <a16:creationId xmlns:a16="http://schemas.microsoft.com/office/drawing/2014/main" id="{38B2E583-BC4D-C1CE-9BA7-756466A04551}"/>
              </a:ext>
            </a:extLst>
          </p:cNvPr>
          <p:cNvPicPr>
            <a:picLocks noChangeAspect="1"/>
          </p:cNvPicPr>
          <p:nvPr/>
        </p:nvPicPr>
        <p:blipFill>
          <a:blip r:embed="rId2"/>
          <a:srcRect l="3700" r="5140" b="8577"/>
          <a:stretch/>
        </p:blipFill>
        <p:spPr>
          <a:xfrm>
            <a:off x="1205763" y="1768322"/>
            <a:ext cx="6485204" cy="3658471"/>
          </a:xfrm>
          <a:prstGeom prst="roundRect">
            <a:avLst>
              <a:gd name="adj" fmla="val 16667"/>
            </a:avLst>
          </a:prstGeom>
          <a:ln>
            <a:noFill/>
          </a:ln>
          <a:effectLst>
            <a:outerShdw blurRad="152400" dist="12000" dir="900000" sy="98000" kx="110000" ky="200000" algn="tl" rotWithShape="0">
              <a:schemeClr val="bg1">
                <a:lumMod val="50000"/>
                <a:alpha val="17000"/>
              </a:schemeClr>
            </a:outerShdw>
          </a:effectLst>
          <a:scene3d>
            <a:camera prst="perspectiveRelaxed">
              <a:rot lat="19800000" lon="1200000" rev="20820000"/>
            </a:camera>
            <a:lightRig rig="threePt" dir="t"/>
          </a:scene3d>
          <a:sp3d contourW="6350" prstMaterial="matte">
            <a:bevelT w="101600" h="101600"/>
            <a:contourClr>
              <a:srgbClr val="969696"/>
            </a:contourClr>
          </a:sp3d>
        </p:spPr>
      </p:pic>
      <p:cxnSp>
        <p:nvCxnSpPr>
          <p:cNvPr id="33" name="Connector: Curved 32">
            <a:extLst>
              <a:ext uri="{FF2B5EF4-FFF2-40B4-BE49-F238E27FC236}">
                <a16:creationId xmlns:a16="http://schemas.microsoft.com/office/drawing/2014/main" id="{E5C8B962-DAF6-C135-9D61-E8217A2E7DC1}"/>
              </a:ext>
            </a:extLst>
          </p:cNvPr>
          <p:cNvCxnSpPr>
            <a:cxnSpLocks/>
            <a:stCxn id="28" idx="0"/>
          </p:cNvCxnSpPr>
          <p:nvPr/>
        </p:nvCxnSpPr>
        <p:spPr>
          <a:xfrm rot="5400000" flipH="1" flipV="1">
            <a:off x="4315664" y="5302419"/>
            <a:ext cx="913664" cy="422602"/>
          </a:xfrm>
          <a:prstGeom prst="curvedConnector3">
            <a:avLst/>
          </a:prstGeom>
          <a:ln w="12700">
            <a:solidFill>
              <a:srgbClr val="0388FF">
                <a:alpha val="54000"/>
              </a:srgbClr>
            </a:solidFill>
          </a:ln>
        </p:spPr>
        <p:style>
          <a:lnRef idx="2">
            <a:schemeClr val="accent1"/>
          </a:lnRef>
          <a:fillRef idx="0">
            <a:schemeClr val="accent1"/>
          </a:fillRef>
          <a:effectRef idx="1">
            <a:schemeClr val="accent1"/>
          </a:effectRef>
          <a:fontRef idx="minor">
            <a:schemeClr val="tx1"/>
          </a:fontRef>
        </p:style>
      </p:cxnSp>
      <p:cxnSp>
        <p:nvCxnSpPr>
          <p:cNvPr id="34" name="Connector: Curved 33">
            <a:extLst>
              <a:ext uri="{FF2B5EF4-FFF2-40B4-BE49-F238E27FC236}">
                <a16:creationId xmlns:a16="http://schemas.microsoft.com/office/drawing/2014/main" id="{2E097061-9A40-8A1B-7D69-A352228DC900}"/>
              </a:ext>
            </a:extLst>
          </p:cNvPr>
          <p:cNvCxnSpPr>
            <a:cxnSpLocks/>
          </p:cNvCxnSpPr>
          <p:nvPr/>
        </p:nvCxnSpPr>
        <p:spPr>
          <a:xfrm>
            <a:off x="1673352" y="2058515"/>
            <a:ext cx="747671" cy="485137"/>
          </a:xfrm>
          <a:prstGeom prst="curvedConnector3">
            <a:avLst/>
          </a:prstGeom>
          <a:ln w="12700">
            <a:solidFill>
              <a:srgbClr val="0388FF">
                <a:alpha val="54000"/>
              </a:srgbClr>
            </a:solidFill>
          </a:ln>
        </p:spPr>
        <p:style>
          <a:lnRef idx="2">
            <a:schemeClr val="accent1"/>
          </a:lnRef>
          <a:fillRef idx="0">
            <a:schemeClr val="accent1"/>
          </a:fillRef>
          <a:effectRef idx="1">
            <a:schemeClr val="accent1"/>
          </a:effectRef>
          <a:fontRef idx="minor">
            <a:schemeClr val="tx1"/>
          </a:fontRef>
        </p:style>
      </p:cxnSp>
      <p:cxnSp>
        <p:nvCxnSpPr>
          <p:cNvPr id="35" name="Connector: Curved 34">
            <a:extLst>
              <a:ext uri="{FF2B5EF4-FFF2-40B4-BE49-F238E27FC236}">
                <a16:creationId xmlns:a16="http://schemas.microsoft.com/office/drawing/2014/main" id="{47F4B713-06B8-8730-C1CC-5D1E41B719EB}"/>
              </a:ext>
            </a:extLst>
          </p:cNvPr>
          <p:cNvCxnSpPr>
            <a:cxnSpLocks/>
          </p:cNvCxnSpPr>
          <p:nvPr/>
        </p:nvCxnSpPr>
        <p:spPr>
          <a:xfrm rot="5400000" flipH="1" flipV="1">
            <a:off x="1426637" y="4887326"/>
            <a:ext cx="924324" cy="649348"/>
          </a:xfrm>
          <a:prstGeom prst="curvedConnector3">
            <a:avLst/>
          </a:prstGeom>
          <a:ln w="12700">
            <a:solidFill>
              <a:srgbClr val="0388FF">
                <a:alpha val="54000"/>
              </a:srgbClr>
            </a:solidFill>
          </a:ln>
        </p:spPr>
        <p:style>
          <a:lnRef idx="2">
            <a:schemeClr val="accent1"/>
          </a:lnRef>
          <a:fillRef idx="0">
            <a:schemeClr val="accent1"/>
          </a:fillRef>
          <a:effectRef idx="1">
            <a:schemeClr val="accent1"/>
          </a:effectRef>
          <a:fontRef idx="minor">
            <a:schemeClr val="tx1"/>
          </a:fontRef>
        </p:style>
      </p:cxnSp>
      <p:cxnSp>
        <p:nvCxnSpPr>
          <p:cNvPr id="36" name="Connector: Curved 35">
            <a:extLst>
              <a:ext uri="{FF2B5EF4-FFF2-40B4-BE49-F238E27FC236}">
                <a16:creationId xmlns:a16="http://schemas.microsoft.com/office/drawing/2014/main" id="{0EF9B2E0-2032-9D37-71A1-521500DF0A19}"/>
              </a:ext>
            </a:extLst>
          </p:cNvPr>
          <p:cNvCxnSpPr>
            <a:cxnSpLocks/>
          </p:cNvCxnSpPr>
          <p:nvPr/>
        </p:nvCxnSpPr>
        <p:spPr>
          <a:xfrm rot="16200000" flipV="1">
            <a:off x="7081113" y="5134271"/>
            <a:ext cx="762733" cy="698149"/>
          </a:xfrm>
          <a:prstGeom prst="curvedConnector3">
            <a:avLst/>
          </a:prstGeom>
          <a:ln w="12700">
            <a:solidFill>
              <a:srgbClr val="0388FF">
                <a:alpha val="54000"/>
              </a:srgbClr>
            </a:solidFill>
          </a:ln>
        </p:spPr>
        <p:style>
          <a:lnRef idx="2">
            <a:schemeClr val="accent1"/>
          </a:lnRef>
          <a:fillRef idx="0">
            <a:schemeClr val="accent1"/>
          </a:fillRef>
          <a:effectRef idx="1">
            <a:schemeClr val="accent1"/>
          </a:effectRef>
          <a:fontRef idx="minor">
            <a:schemeClr val="tx1"/>
          </a:fontRef>
        </p:style>
      </p:cxnSp>
      <p:cxnSp>
        <p:nvCxnSpPr>
          <p:cNvPr id="37" name="Connector: Curved 36">
            <a:extLst>
              <a:ext uri="{FF2B5EF4-FFF2-40B4-BE49-F238E27FC236}">
                <a16:creationId xmlns:a16="http://schemas.microsoft.com/office/drawing/2014/main" id="{C4314352-C127-787D-FD0C-CAC2B88856A8}"/>
              </a:ext>
            </a:extLst>
          </p:cNvPr>
          <p:cNvCxnSpPr>
            <a:cxnSpLocks/>
          </p:cNvCxnSpPr>
          <p:nvPr/>
        </p:nvCxnSpPr>
        <p:spPr>
          <a:xfrm rot="5400000" flipH="1" flipV="1">
            <a:off x="7220700" y="1908962"/>
            <a:ext cx="1032357" cy="637971"/>
          </a:xfrm>
          <a:prstGeom prst="curvedConnector3">
            <a:avLst/>
          </a:prstGeom>
          <a:ln w="12700">
            <a:solidFill>
              <a:srgbClr val="0388FF">
                <a:alpha val="54000"/>
              </a:srgbClr>
            </a:solidFill>
          </a:ln>
        </p:spPr>
        <p:style>
          <a:lnRef idx="2">
            <a:schemeClr val="accent1"/>
          </a:lnRef>
          <a:fillRef idx="0">
            <a:schemeClr val="accent1"/>
          </a:fillRef>
          <a:effectRef idx="1">
            <a:schemeClr val="accent1"/>
          </a:effectRef>
          <a:fontRef idx="minor">
            <a:schemeClr val="tx1"/>
          </a:fontRef>
        </p:style>
      </p:cxnSp>
      <p:cxnSp>
        <p:nvCxnSpPr>
          <p:cNvPr id="38" name="Connector: Curved 37">
            <a:extLst>
              <a:ext uri="{FF2B5EF4-FFF2-40B4-BE49-F238E27FC236}">
                <a16:creationId xmlns:a16="http://schemas.microsoft.com/office/drawing/2014/main" id="{83C20F68-7759-352B-FCC2-D5066B2C4BE8}"/>
              </a:ext>
            </a:extLst>
          </p:cNvPr>
          <p:cNvCxnSpPr>
            <a:cxnSpLocks/>
          </p:cNvCxnSpPr>
          <p:nvPr/>
        </p:nvCxnSpPr>
        <p:spPr>
          <a:xfrm rot="5400000" flipH="1" flipV="1">
            <a:off x="4623804" y="1837820"/>
            <a:ext cx="989271" cy="373077"/>
          </a:xfrm>
          <a:prstGeom prst="curvedConnector3">
            <a:avLst>
              <a:gd name="adj1" fmla="val 50000"/>
            </a:avLst>
          </a:prstGeom>
          <a:ln w="12700">
            <a:solidFill>
              <a:srgbClr val="0388FF">
                <a:alpha val="54000"/>
              </a:srgbClr>
            </a:solidFill>
          </a:ln>
        </p:spPr>
        <p:style>
          <a:lnRef idx="2">
            <a:schemeClr val="accent1"/>
          </a:lnRef>
          <a:fillRef idx="0">
            <a:schemeClr val="accent1"/>
          </a:fillRef>
          <a:effectRef idx="1">
            <a:schemeClr val="accent1"/>
          </a:effectRef>
          <a:fontRef idx="minor">
            <a:schemeClr val="tx1"/>
          </a:fontRef>
        </p:style>
      </p:cxnSp>
      <p:sp>
        <p:nvSpPr>
          <p:cNvPr id="3" name="Title 1">
            <a:extLst>
              <a:ext uri="{FF2B5EF4-FFF2-40B4-BE49-F238E27FC236}">
                <a16:creationId xmlns:a16="http://schemas.microsoft.com/office/drawing/2014/main" id="{53092723-4242-90D3-9EC3-FAE286D3313B}"/>
              </a:ext>
            </a:extLst>
          </p:cNvPr>
          <p:cNvSpPr txBox="1">
            <a:spLocks/>
          </p:cNvSpPr>
          <p:nvPr/>
        </p:nvSpPr>
        <p:spPr>
          <a:xfrm>
            <a:off x="519980" y="80802"/>
            <a:ext cx="3703678" cy="854352"/>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r>
              <a:rPr lang="en-US" sz="3600" kern="1200" dirty="0">
                <a:solidFill>
                  <a:schemeClr val="tx1"/>
                </a:solidFill>
                <a:latin typeface="+mj-lt"/>
                <a:ea typeface="+mj-ea"/>
                <a:cs typeface="+mj-cs"/>
              </a:rPr>
              <a:t>Overview Page</a:t>
            </a:r>
            <a:endParaRPr lang="en-US" sz="1600" dirty="0"/>
          </a:p>
        </p:txBody>
      </p:sp>
    </p:spTree>
    <p:extLst>
      <p:ext uri="{BB962C8B-B14F-4D97-AF65-F5344CB8AC3E}">
        <p14:creationId xmlns:p14="http://schemas.microsoft.com/office/powerpoint/2010/main" val="1514763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par>
                                <p:cTn id="34" presetID="10" presetClass="entr" presetSubtype="0" fill="hold"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500"/>
                                        <p:tgtEl>
                                          <p:spTgt spid="3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500"/>
                                        <p:tgtEl>
                                          <p:spTgt spid="3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500"/>
                                        <p:tgtEl>
                                          <p:spTgt spid="3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1"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B809CEC3-F4B7-409A-5D87-65201D5C2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B928D8F-1363-EE1A-9E38-FCD9DE12538E}"/>
              </a:ext>
            </a:extLst>
          </p:cNvPr>
          <p:cNvSpPr txBox="1"/>
          <p:nvPr/>
        </p:nvSpPr>
        <p:spPr>
          <a:xfrm>
            <a:off x="635608" y="1484755"/>
            <a:ext cx="3000877" cy="830997"/>
          </a:xfrm>
          <a:prstGeom prst="rect">
            <a:avLst/>
          </a:prstGeom>
          <a:noFill/>
        </p:spPr>
        <p:txBody>
          <a:bodyPr wrap="square" rtlCol="0">
            <a:spAutoFit/>
          </a:bodyPr>
          <a:lstStyle/>
          <a:p>
            <a:r>
              <a:rPr lang="en-US" sz="1200" dirty="0">
                <a:solidFill>
                  <a:schemeClr val="tx1">
                    <a:lumMod val="85000"/>
                    <a:lumOff val="15000"/>
                  </a:schemeClr>
                </a:solidFill>
                <a:latin typeface="+mj-lt"/>
                <a:cs typeface="Segoe UI" panose="020B0502040204020203" pitchFamily="34" charset="0"/>
              </a:rPr>
              <a:t>This section presents:</a:t>
            </a:r>
          </a:p>
          <a:p>
            <a:pPr marL="171450" indent="-171450">
              <a:buFont typeface="Arial" panose="020B0604020202020204" pitchFamily="34" charset="0"/>
              <a:buChar char="•"/>
            </a:pPr>
            <a:r>
              <a:rPr lang="en-US" sz="1200" dirty="0">
                <a:solidFill>
                  <a:schemeClr val="tx1">
                    <a:lumMod val="85000"/>
                    <a:lumOff val="15000"/>
                  </a:schemeClr>
                </a:solidFill>
                <a:latin typeface="+mj-lt"/>
                <a:cs typeface="Segoe UI" panose="020B0502040204020203" pitchFamily="34" charset="0"/>
              </a:rPr>
              <a:t>Overview of the final matches along with the match results.</a:t>
            </a:r>
          </a:p>
          <a:p>
            <a:pPr marL="171450" indent="-171450">
              <a:buFont typeface="Arial" panose="020B0604020202020204" pitchFamily="34" charset="0"/>
              <a:buChar char="•"/>
            </a:pPr>
            <a:r>
              <a:rPr lang="en-US" sz="1200" dirty="0">
                <a:solidFill>
                  <a:schemeClr val="tx1">
                    <a:lumMod val="85000"/>
                    <a:lumOff val="15000"/>
                  </a:schemeClr>
                </a:solidFill>
                <a:latin typeface="+mj-lt"/>
                <a:cs typeface="Segoe UI" panose="020B0502040204020203" pitchFamily="34" charset="0"/>
              </a:rPr>
              <a:t>The total number of attendees.</a:t>
            </a:r>
          </a:p>
        </p:txBody>
      </p:sp>
      <p:sp>
        <p:nvSpPr>
          <p:cNvPr id="6" name="TextBox 5">
            <a:extLst>
              <a:ext uri="{FF2B5EF4-FFF2-40B4-BE49-F238E27FC236}">
                <a16:creationId xmlns:a16="http://schemas.microsoft.com/office/drawing/2014/main" id="{25B9303B-038C-6D77-00CD-BCBE1670C8FD}"/>
              </a:ext>
            </a:extLst>
          </p:cNvPr>
          <p:cNvSpPr txBox="1"/>
          <p:nvPr/>
        </p:nvSpPr>
        <p:spPr>
          <a:xfrm>
            <a:off x="709633" y="6191577"/>
            <a:ext cx="2189755" cy="276999"/>
          </a:xfrm>
          <a:prstGeom prst="rect">
            <a:avLst/>
          </a:prstGeom>
          <a:noFill/>
        </p:spPr>
        <p:txBody>
          <a:bodyPr wrap="square" rtlCol="0">
            <a:spAutoFit/>
          </a:bodyPr>
          <a:lstStyle/>
          <a:p>
            <a:r>
              <a:rPr lang="en-US" sz="1200" dirty="0">
                <a:solidFill>
                  <a:schemeClr val="tx1">
                    <a:lumMod val="85000"/>
                    <a:lumOff val="15000"/>
                  </a:schemeClr>
                </a:solidFill>
                <a:latin typeface="+mj-lt"/>
                <a:cs typeface="Segoe UI" panose="020B0502040204020203" pitchFamily="34" charset="0"/>
              </a:rPr>
              <a:t>Top 5 team scoring Goals</a:t>
            </a:r>
          </a:p>
        </p:txBody>
      </p:sp>
      <p:sp>
        <p:nvSpPr>
          <p:cNvPr id="7" name="TextBox 6">
            <a:extLst>
              <a:ext uri="{FF2B5EF4-FFF2-40B4-BE49-F238E27FC236}">
                <a16:creationId xmlns:a16="http://schemas.microsoft.com/office/drawing/2014/main" id="{AC9BC2FB-46E7-C779-193C-2A3ACCF7A518}"/>
              </a:ext>
            </a:extLst>
          </p:cNvPr>
          <p:cNvSpPr txBox="1"/>
          <p:nvPr/>
        </p:nvSpPr>
        <p:spPr>
          <a:xfrm>
            <a:off x="4028822" y="6289428"/>
            <a:ext cx="2601971" cy="276999"/>
          </a:xfrm>
          <a:prstGeom prst="rect">
            <a:avLst/>
          </a:prstGeom>
          <a:noFill/>
        </p:spPr>
        <p:txBody>
          <a:bodyPr wrap="square" rtlCol="0">
            <a:spAutoFit/>
          </a:bodyPr>
          <a:lstStyle/>
          <a:p>
            <a:r>
              <a:rPr lang="en-US" sz="1200" dirty="0">
                <a:solidFill>
                  <a:schemeClr val="tx1">
                    <a:lumMod val="85000"/>
                    <a:lumOff val="15000"/>
                  </a:schemeClr>
                </a:solidFill>
                <a:latin typeface="+mj-lt"/>
                <a:cs typeface="Segoe UI" panose="020B0502040204020203" pitchFamily="34" charset="0"/>
              </a:rPr>
              <a:t>Countries participating Map</a:t>
            </a:r>
          </a:p>
        </p:txBody>
      </p:sp>
      <p:sp>
        <p:nvSpPr>
          <p:cNvPr id="8" name="TextBox 7">
            <a:extLst>
              <a:ext uri="{FF2B5EF4-FFF2-40B4-BE49-F238E27FC236}">
                <a16:creationId xmlns:a16="http://schemas.microsoft.com/office/drawing/2014/main" id="{561B8B33-D281-47DE-28F4-78AE9AE5E6C7}"/>
              </a:ext>
            </a:extLst>
          </p:cNvPr>
          <p:cNvSpPr txBox="1"/>
          <p:nvPr/>
        </p:nvSpPr>
        <p:spPr>
          <a:xfrm>
            <a:off x="4698740" y="1306315"/>
            <a:ext cx="2446933" cy="646331"/>
          </a:xfrm>
          <a:prstGeom prst="rect">
            <a:avLst/>
          </a:prstGeom>
          <a:noFill/>
        </p:spPr>
        <p:txBody>
          <a:bodyPr wrap="square" rtlCol="0">
            <a:spAutoFit/>
          </a:bodyPr>
          <a:lstStyle/>
          <a:p>
            <a:r>
              <a:rPr lang="en-US" sz="1200" dirty="0">
                <a:solidFill>
                  <a:schemeClr val="tx1">
                    <a:lumMod val="85000"/>
                    <a:lumOff val="15000"/>
                  </a:schemeClr>
                </a:solidFill>
                <a:latin typeface="+mj-lt"/>
                <a:cs typeface="Segoe UI" panose="020B0502040204020203" pitchFamily="34" charset="0"/>
              </a:rPr>
              <a:t>The slicer allows users to filter and visualize data based on specific World Cup years.</a:t>
            </a:r>
          </a:p>
        </p:txBody>
      </p:sp>
      <p:sp>
        <p:nvSpPr>
          <p:cNvPr id="9" name="TextBox 8">
            <a:extLst>
              <a:ext uri="{FF2B5EF4-FFF2-40B4-BE49-F238E27FC236}">
                <a16:creationId xmlns:a16="http://schemas.microsoft.com/office/drawing/2014/main" id="{814445D6-538D-247C-E89A-023B12689979}"/>
              </a:ext>
            </a:extLst>
          </p:cNvPr>
          <p:cNvSpPr txBox="1"/>
          <p:nvPr/>
        </p:nvSpPr>
        <p:spPr>
          <a:xfrm>
            <a:off x="7429594" y="1402667"/>
            <a:ext cx="2099388" cy="1015663"/>
          </a:xfrm>
          <a:prstGeom prst="rect">
            <a:avLst/>
          </a:prstGeom>
          <a:noFill/>
        </p:spPr>
        <p:txBody>
          <a:bodyPr wrap="square" rtlCol="0">
            <a:spAutoFit/>
          </a:bodyPr>
          <a:lstStyle/>
          <a:p>
            <a:r>
              <a:rPr lang="en-US" sz="1200" dirty="0">
                <a:solidFill>
                  <a:schemeClr val="tx1">
                    <a:lumMod val="85000"/>
                    <a:lumOff val="15000"/>
                  </a:schemeClr>
                </a:solidFill>
                <a:latin typeface="+mj-lt"/>
                <a:cs typeface="Segoe UI" panose="020B0502040204020203" pitchFamily="34" charset="0"/>
              </a:rPr>
              <a:t>This section presents:</a:t>
            </a:r>
          </a:p>
          <a:p>
            <a:pPr marL="171450" indent="-171450">
              <a:buFont typeface="Arial" panose="020B0604020202020204" pitchFamily="34" charset="0"/>
              <a:buChar char="•"/>
            </a:pPr>
            <a:r>
              <a:rPr lang="en-US" sz="1200" dirty="0">
                <a:solidFill>
                  <a:schemeClr val="tx1">
                    <a:lumMod val="85000"/>
                    <a:lumOff val="15000"/>
                  </a:schemeClr>
                </a:solidFill>
                <a:latin typeface="+mj-lt"/>
                <a:cs typeface="Segoe UI" panose="020B0502040204020203" pitchFamily="34" charset="0"/>
              </a:rPr>
              <a:t>The Winner</a:t>
            </a:r>
          </a:p>
          <a:p>
            <a:pPr marL="171450" indent="-171450">
              <a:buFont typeface="Arial" panose="020B0604020202020204" pitchFamily="34" charset="0"/>
              <a:buChar char="•"/>
            </a:pPr>
            <a:r>
              <a:rPr lang="en-US" sz="1200" dirty="0">
                <a:solidFill>
                  <a:schemeClr val="tx1">
                    <a:lumMod val="85000"/>
                    <a:lumOff val="15000"/>
                  </a:schemeClr>
                </a:solidFill>
                <a:latin typeface="+mj-lt"/>
                <a:cs typeface="Segoe UI" panose="020B0502040204020203" pitchFamily="34" charset="0"/>
              </a:rPr>
              <a:t>Total Qualified teams</a:t>
            </a:r>
          </a:p>
          <a:p>
            <a:pPr marL="171450" indent="-171450">
              <a:buFont typeface="Arial" panose="020B0604020202020204" pitchFamily="34" charset="0"/>
              <a:buChar char="•"/>
            </a:pPr>
            <a:r>
              <a:rPr lang="en-US" sz="1200" dirty="0">
                <a:solidFill>
                  <a:schemeClr val="tx1">
                    <a:lumMod val="85000"/>
                    <a:lumOff val="15000"/>
                  </a:schemeClr>
                </a:solidFill>
                <a:latin typeface="+mj-lt"/>
                <a:cs typeface="Segoe UI" panose="020B0502040204020203" pitchFamily="34" charset="0"/>
              </a:rPr>
              <a:t>Total matches played </a:t>
            </a:r>
          </a:p>
          <a:p>
            <a:pPr marL="171450" indent="-171450">
              <a:buFont typeface="Arial" panose="020B0604020202020204" pitchFamily="34" charset="0"/>
              <a:buChar char="•"/>
            </a:pPr>
            <a:r>
              <a:rPr lang="en-US" sz="1200" dirty="0">
                <a:solidFill>
                  <a:schemeClr val="tx1">
                    <a:lumMod val="85000"/>
                    <a:lumOff val="15000"/>
                  </a:schemeClr>
                </a:solidFill>
                <a:latin typeface="+mj-lt"/>
                <a:cs typeface="Segoe UI" panose="020B0502040204020203" pitchFamily="34" charset="0"/>
              </a:rPr>
              <a:t>Avg Goal</a:t>
            </a:r>
          </a:p>
        </p:txBody>
      </p:sp>
      <p:pic>
        <p:nvPicPr>
          <p:cNvPr id="10" name="Picture 9" descr="A screenshot of a computer&#10;&#10;Description automatically generated">
            <a:extLst>
              <a:ext uri="{FF2B5EF4-FFF2-40B4-BE49-F238E27FC236}">
                <a16:creationId xmlns:a16="http://schemas.microsoft.com/office/drawing/2014/main" id="{BF4F00FB-59A2-D344-9456-2F1BB32A9A23}"/>
              </a:ext>
            </a:extLst>
          </p:cNvPr>
          <p:cNvPicPr>
            <a:picLocks noChangeAspect="1"/>
          </p:cNvPicPr>
          <p:nvPr/>
        </p:nvPicPr>
        <p:blipFill>
          <a:blip r:embed="rId2"/>
          <a:srcRect l="3421" r="4562" b="8560"/>
          <a:stretch/>
        </p:blipFill>
        <p:spPr>
          <a:xfrm>
            <a:off x="844598" y="2017287"/>
            <a:ext cx="7121237" cy="3980569"/>
          </a:xfrm>
          <a:prstGeom prst="roundRect">
            <a:avLst>
              <a:gd name="adj" fmla="val 16667"/>
            </a:avLst>
          </a:prstGeom>
          <a:ln>
            <a:noFill/>
          </a:ln>
          <a:effectLst>
            <a:outerShdw blurRad="152400" dist="12000" dir="900000" sy="98000" kx="110000" ky="200000" algn="tl" rotWithShape="0">
              <a:schemeClr val="bg1">
                <a:lumMod val="50000"/>
                <a:alpha val="17000"/>
              </a:schemeClr>
            </a:outerShdw>
          </a:effectLst>
          <a:scene3d>
            <a:camera prst="perspectiveRelaxed">
              <a:rot lat="19800000" lon="1200000" rev="20820000"/>
            </a:camera>
            <a:lightRig rig="threePt" dir="t"/>
          </a:scene3d>
          <a:sp3d contourW="6350" prstMaterial="matte">
            <a:bevelT w="101600" h="101600"/>
            <a:contourClr>
              <a:srgbClr val="969696"/>
            </a:contourClr>
          </a:sp3d>
        </p:spPr>
      </p:pic>
      <p:cxnSp>
        <p:nvCxnSpPr>
          <p:cNvPr id="11" name="Connector: Curved 10">
            <a:extLst>
              <a:ext uri="{FF2B5EF4-FFF2-40B4-BE49-F238E27FC236}">
                <a16:creationId xmlns:a16="http://schemas.microsoft.com/office/drawing/2014/main" id="{A6D133A7-B281-9D57-26C4-68EE277F38A9}"/>
              </a:ext>
            </a:extLst>
          </p:cNvPr>
          <p:cNvCxnSpPr>
            <a:cxnSpLocks/>
          </p:cNvCxnSpPr>
          <p:nvPr/>
        </p:nvCxnSpPr>
        <p:spPr>
          <a:xfrm rot="10800000">
            <a:off x="6044783" y="1823566"/>
            <a:ext cx="1172020" cy="1120803"/>
          </a:xfrm>
          <a:prstGeom prst="curvedConnector3">
            <a:avLst>
              <a:gd name="adj1" fmla="val 50000"/>
            </a:avLst>
          </a:prstGeom>
          <a:ln w="12700">
            <a:solidFill>
              <a:srgbClr val="0388FF">
                <a:alpha val="54000"/>
              </a:srgbClr>
            </a:solidFill>
          </a:ln>
        </p:spPr>
        <p:style>
          <a:lnRef idx="2">
            <a:schemeClr val="accent1"/>
          </a:lnRef>
          <a:fillRef idx="0">
            <a:schemeClr val="accent1"/>
          </a:fillRef>
          <a:effectRef idx="1">
            <a:schemeClr val="accent1"/>
          </a:effectRef>
          <a:fontRef idx="minor">
            <a:schemeClr val="tx1"/>
          </a:fontRef>
        </p:style>
      </p:cxnSp>
      <p:cxnSp>
        <p:nvCxnSpPr>
          <p:cNvPr id="12" name="Connector: Curved 11">
            <a:extLst>
              <a:ext uri="{FF2B5EF4-FFF2-40B4-BE49-F238E27FC236}">
                <a16:creationId xmlns:a16="http://schemas.microsoft.com/office/drawing/2014/main" id="{8F251A55-14C1-8F25-45E9-35D42D16EEDA}"/>
              </a:ext>
            </a:extLst>
          </p:cNvPr>
          <p:cNvCxnSpPr>
            <a:cxnSpLocks/>
            <a:stCxn id="9" idx="2"/>
          </p:cNvCxnSpPr>
          <p:nvPr/>
        </p:nvCxnSpPr>
        <p:spPr>
          <a:xfrm rot="5400000">
            <a:off x="7521246" y="2397808"/>
            <a:ext cx="937521" cy="978564"/>
          </a:xfrm>
          <a:prstGeom prst="curvedConnector2">
            <a:avLst/>
          </a:prstGeom>
          <a:ln w="12700">
            <a:solidFill>
              <a:srgbClr val="0388FF">
                <a:alpha val="54000"/>
              </a:srgbClr>
            </a:solidFill>
          </a:ln>
        </p:spPr>
        <p:style>
          <a:lnRef idx="2">
            <a:schemeClr val="accent1"/>
          </a:lnRef>
          <a:fillRef idx="0">
            <a:schemeClr val="accent1"/>
          </a:fillRef>
          <a:effectRef idx="1">
            <a:schemeClr val="accent1"/>
          </a:effectRef>
          <a:fontRef idx="minor">
            <a:schemeClr val="tx1"/>
          </a:fontRef>
        </p:style>
      </p:cxnSp>
      <p:cxnSp>
        <p:nvCxnSpPr>
          <p:cNvPr id="13" name="Connector: Curved 12">
            <a:extLst>
              <a:ext uri="{FF2B5EF4-FFF2-40B4-BE49-F238E27FC236}">
                <a16:creationId xmlns:a16="http://schemas.microsoft.com/office/drawing/2014/main" id="{51733FC6-591C-15F9-41EC-A3A1EAD40068}"/>
              </a:ext>
            </a:extLst>
          </p:cNvPr>
          <p:cNvCxnSpPr>
            <a:cxnSpLocks/>
          </p:cNvCxnSpPr>
          <p:nvPr/>
        </p:nvCxnSpPr>
        <p:spPr>
          <a:xfrm rot="16200000" flipV="1">
            <a:off x="1088384" y="2517037"/>
            <a:ext cx="994017" cy="683615"/>
          </a:xfrm>
          <a:prstGeom prst="curvedConnector3">
            <a:avLst>
              <a:gd name="adj1" fmla="val 50000"/>
            </a:avLst>
          </a:prstGeom>
          <a:ln w="12700">
            <a:solidFill>
              <a:srgbClr val="0388FF">
                <a:alpha val="54000"/>
              </a:srgbClr>
            </a:solidFill>
          </a:ln>
        </p:spPr>
        <p:style>
          <a:lnRef idx="2">
            <a:schemeClr val="accent1"/>
          </a:lnRef>
          <a:fillRef idx="0">
            <a:schemeClr val="accent1"/>
          </a:fillRef>
          <a:effectRef idx="1">
            <a:schemeClr val="accent1"/>
          </a:effectRef>
          <a:fontRef idx="minor">
            <a:schemeClr val="tx1"/>
          </a:fontRef>
        </p:style>
      </p:cxnSp>
      <p:cxnSp>
        <p:nvCxnSpPr>
          <p:cNvPr id="14" name="Connector: Curved 13">
            <a:extLst>
              <a:ext uri="{FF2B5EF4-FFF2-40B4-BE49-F238E27FC236}">
                <a16:creationId xmlns:a16="http://schemas.microsoft.com/office/drawing/2014/main" id="{E4CD550D-9C19-A21F-59A1-BF8C94001A35}"/>
              </a:ext>
            </a:extLst>
          </p:cNvPr>
          <p:cNvCxnSpPr>
            <a:cxnSpLocks/>
            <a:stCxn id="6" idx="0"/>
          </p:cNvCxnSpPr>
          <p:nvPr/>
        </p:nvCxnSpPr>
        <p:spPr>
          <a:xfrm rot="5400000" flipH="1" flipV="1">
            <a:off x="1615262" y="5453026"/>
            <a:ext cx="927801" cy="549302"/>
          </a:xfrm>
          <a:prstGeom prst="curvedConnector3">
            <a:avLst>
              <a:gd name="adj1" fmla="val 50000"/>
            </a:avLst>
          </a:prstGeom>
          <a:ln w="12700">
            <a:solidFill>
              <a:srgbClr val="0388FF">
                <a:alpha val="54000"/>
              </a:srgbClr>
            </a:solidFill>
          </a:ln>
        </p:spPr>
        <p:style>
          <a:lnRef idx="2">
            <a:schemeClr val="accent1"/>
          </a:lnRef>
          <a:fillRef idx="0">
            <a:schemeClr val="accent1"/>
          </a:fillRef>
          <a:effectRef idx="1">
            <a:schemeClr val="accent1"/>
          </a:effectRef>
          <a:fontRef idx="minor">
            <a:schemeClr val="tx1"/>
          </a:fontRef>
        </p:style>
      </p:cxnSp>
      <p:cxnSp>
        <p:nvCxnSpPr>
          <p:cNvPr id="15" name="Connector: Curved 14">
            <a:extLst>
              <a:ext uri="{FF2B5EF4-FFF2-40B4-BE49-F238E27FC236}">
                <a16:creationId xmlns:a16="http://schemas.microsoft.com/office/drawing/2014/main" id="{333A0C2C-5F25-827C-C8B7-9898320F6F03}"/>
              </a:ext>
            </a:extLst>
          </p:cNvPr>
          <p:cNvCxnSpPr>
            <a:cxnSpLocks/>
          </p:cNvCxnSpPr>
          <p:nvPr/>
        </p:nvCxnSpPr>
        <p:spPr>
          <a:xfrm rot="5400000" flipH="1" flipV="1">
            <a:off x="5141222" y="5366927"/>
            <a:ext cx="1038430" cy="768692"/>
          </a:xfrm>
          <a:prstGeom prst="curvedConnector3">
            <a:avLst>
              <a:gd name="adj1" fmla="val 50000"/>
            </a:avLst>
          </a:prstGeom>
          <a:ln w="12700">
            <a:solidFill>
              <a:srgbClr val="0388FF">
                <a:alpha val="54000"/>
              </a:srgbClr>
            </a:solidFill>
          </a:ln>
        </p:spPr>
        <p:style>
          <a:lnRef idx="2">
            <a:schemeClr val="accent1"/>
          </a:lnRef>
          <a:fillRef idx="0">
            <a:schemeClr val="accent1"/>
          </a:fillRef>
          <a:effectRef idx="1">
            <a:schemeClr val="accent1"/>
          </a:effectRef>
          <a:fontRef idx="minor">
            <a:schemeClr val="tx1"/>
          </a:fontRef>
        </p:style>
      </p:cxnSp>
      <p:sp>
        <p:nvSpPr>
          <p:cNvPr id="16" name="Title 1">
            <a:extLst>
              <a:ext uri="{FF2B5EF4-FFF2-40B4-BE49-F238E27FC236}">
                <a16:creationId xmlns:a16="http://schemas.microsoft.com/office/drawing/2014/main" id="{18F69850-6E8D-2486-D502-823E615DE94E}"/>
              </a:ext>
            </a:extLst>
          </p:cNvPr>
          <p:cNvSpPr txBox="1">
            <a:spLocks/>
          </p:cNvSpPr>
          <p:nvPr/>
        </p:nvSpPr>
        <p:spPr>
          <a:xfrm>
            <a:off x="583997" y="103716"/>
            <a:ext cx="4815318" cy="792680"/>
          </a:xfrm>
          <a:prstGeom prst="rect">
            <a:avLst/>
          </a:prstGeom>
        </p:spPr>
        <p:txBody>
          <a:bodyPr vert="horz" lIns="91440" tIns="45720" rIns="91440" bIns="45720" rtlCol="0" anchor="b">
            <a:normAutofit/>
          </a:bodyPr>
          <a:lstStyle>
            <a:defPPr>
              <a:defRPr lang="en-US"/>
            </a:defPPr>
            <a:lvl1pPr defTabSz="914400">
              <a:spcBef>
                <a:spcPct val="0"/>
              </a:spcBef>
              <a:buNone/>
              <a:defRPr sz="3600">
                <a:latin typeface="+mj-lt"/>
                <a:ea typeface="+mj-ea"/>
                <a:cs typeface="+mj-cs"/>
              </a:defRPr>
            </a:lvl1pPr>
          </a:lstStyle>
          <a:p>
            <a:r>
              <a:rPr lang="en-US" dirty="0"/>
              <a:t>Tournaments Page</a:t>
            </a:r>
          </a:p>
        </p:txBody>
      </p:sp>
      <p:cxnSp>
        <p:nvCxnSpPr>
          <p:cNvPr id="17" name="Straight Connector 16">
            <a:extLst>
              <a:ext uri="{FF2B5EF4-FFF2-40B4-BE49-F238E27FC236}">
                <a16:creationId xmlns:a16="http://schemas.microsoft.com/office/drawing/2014/main" id="{6840D6FE-C7D8-BFAA-8B3E-03E88F8B87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363208" y="172923"/>
            <a:ext cx="0" cy="6476066"/>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985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A0DC8073-1E63-0C1F-46C3-5E71DD798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9D1FBEC-C54A-8CC3-D8B7-03F6CA70F493}"/>
              </a:ext>
            </a:extLst>
          </p:cNvPr>
          <p:cNvSpPr txBox="1"/>
          <p:nvPr/>
        </p:nvSpPr>
        <p:spPr>
          <a:xfrm>
            <a:off x="1165990" y="1387951"/>
            <a:ext cx="2222566" cy="830997"/>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chemeClr val="tx1">
                    <a:lumMod val="85000"/>
                    <a:lumOff val="15000"/>
                  </a:schemeClr>
                </a:solidFill>
                <a:latin typeface="+mj-lt"/>
                <a:cs typeface="Segoe UI" panose="020B0502040204020203" pitchFamily="34" charset="0"/>
              </a:rPr>
              <a:t>Top scorer players</a:t>
            </a:r>
          </a:p>
          <a:p>
            <a:pPr marL="171450" indent="-171450">
              <a:buFont typeface="Arial" panose="020B0604020202020204" pitchFamily="34" charset="0"/>
              <a:buChar char="•"/>
            </a:pPr>
            <a:r>
              <a:rPr lang="en-US" sz="1200" dirty="0">
                <a:solidFill>
                  <a:schemeClr val="tx1">
                    <a:lumMod val="85000"/>
                    <a:lumOff val="15000"/>
                  </a:schemeClr>
                </a:solidFill>
                <a:latin typeface="+mj-lt"/>
                <a:cs typeface="Segoe UI" panose="020B0502040204020203" pitchFamily="34" charset="0"/>
              </a:rPr>
              <a:t>Total goals scored </a:t>
            </a:r>
          </a:p>
          <a:p>
            <a:pPr marL="171450" indent="-171450">
              <a:buFont typeface="Arial" panose="020B0604020202020204" pitchFamily="34" charset="0"/>
              <a:buChar char="•"/>
            </a:pPr>
            <a:r>
              <a:rPr lang="en-US" sz="1200" dirty="0">
                <a:solidFill>
                  <a:schemeClr val="tx1">
                    <a:lumMod val="85000"/>
                    <a:lumOff val="15000"/>
                  </a:schemeClr>
                </a:solidFill>
                <a:latin typeface="+mj-lt"/>
                <a:cs typeface="Segoe UI" panose="020B0502040204020203" pitchFamily="34" charset="0"/>
              </a:rPr>
              <a:t>Total goal Against </a:t>
            </a:r>
          </a:p>
          <a:p>
            <a:pPr marL="171450" indent="-171450">
              <a:buFont typeface="Arial" panose="020B0604020202020204" pitchFamily="34" charset="0"/>
              <a:buChar char="•"/>
            </a:pPr>
            <a:r>
              <a:rPr lang="en-US" sz="1200" dirty="0">
                <a:solidFill>
                  <a:schemeClr val="tx1">
                    <a:lumMod val="85000"/>
                    <a:lumOff val="15000"/>
                  </a:schemeClr>
                </a:solidFill>
                <a:latin typeface="+mj-lt"/>
                <a:cs typeface="Segoe UI" panose="020B0502040204020203" pitchFamily="34" charset="0"/>
              </a:rPr>
              <a:t>Total Participating </a:t>
            </a:r>
          </a:p>
        </p:txBody>
      </p:sp>
      <p:sp>
        <p:nvSpPr>
          <p:cNvPr id="6" name="TextBox 5">
            <a:extLst>
              <a:ext uri="{FF2B5EF4-FFF2-40B4-BE49-F238E27FC236}">
                <a16:creationId xmlns:a16="http://schemas.microsoft.com/office/drawing/2014/main" id="{4CF62256-C96C-0853-BE50-20DCF60B7DC5}"/>
              </a:ext>
            </a:extLst>
          </p:cNvPr>
          <p:cNvSpPr txBox="1"/>
          <p:nvPr/>
        </p:nvSpPr>
        <p:spPr>
          <a:xfrm>
            <a:off x="778042" y="6234521"/>
            <a:ext cx="2189755" cy="461665"/>
          </a:xfrm>
          <a:prstGeom prst="rect">
            <a:avLst/>
          </a:prstGeom>
          <a:noFill/>
        </p:spPr>
        <p:txBody>
          <a:bodyPr wrap="square" rtlCol="0">
            <a:spAutoFit/>
          </a:bodyPr>
          <a:lstStyle/>
          <a:p>
            <a:r>
              <a:rPr lang="en-US" sz="1200" dirty="0">
                <a:solidFill>
                  <a:schemeClr val="tx1">
                    <a:lumMod val="85000"/>
                    <a:lumOff val="15000"/>
                  </a:schemeClr>
                </a:solidFill>
                <a:latin typeface="+mj-lt"/>
                <a:cs typeface="Segoe UI" panose="020B0502040204020203" pitchFamily="34" charset="0"/>
              </a:rPr>
              <a:t>Top participating players by Country</a:t>
            </a:r>
          </a:p>
        </p:txBody>
      </p:sp>
      <p:sp>
        <p:nvSpPr>
          <p:cNvPr id="7" name="TextBox 6">
            <a:extLst>
              <a:ext uri="{FF2B5EF4-FFF2-40B4-BE49-F238E27FC236}">
                <a16:creationId xmlns:a16="http://schemas.microsoft.com/office/drawing/2014/main" id="{E6930F82-392E-DDE3-AC90-532B12E22EBF}"/>
              </a:ext>
            </a:extLst>
          </p:cNvPr>
          <p:cNvSpPr txBox="1"/>
          <p:nvPr/>
        </p:nvSpPr>
        <p:spPr>
          <a:xfrm>
            <a:off x="6519228" y="6113349"/>
            <a:ext cx="2601971" cy="646331"/>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chemeClr val="tx1">
                    <a:lumMod val="85000"/>
                    <a:lumOff val="15000"/>
                  </a:schemeClr>
                </a:solidFill>
                <a:latin typeface="+mj-lt"/>
                <a:cs typeface="Segoe UI" panose="020B0502040204020203" pitchFamily="34" charset="0"/>
              </a:rPr>
              <a:t>Total Second Yellow and Red Cards by Country.</a:t>
            </a:r>
          </a:p>
          <a:p>
            <a:pPr marL="171450" indent="-171450">
              <a:buFont typeface="Arial" panose="020B0604020202020204" pitchFamily="34" charset="0"/>
              <a:buChar char="•"/>
            </a:pPr>
            <a:r>
              <a:rPr lang="en-US" sz="1200" dirty="0">
                <a:solidFill>
                  <a:schemeClr val="tx1">
                    <a:lumMod val="85000"/>
                    <a:lumOff val="15000"/>
                  </a:schemeClr>
                </a:solidFill>
                <a:latin typeface="+mj-lt"/>
                <a:cs typeface="Segoe UI" panose="020B0502040204020203" pitchFamily="34" charset="0"/>
              </a:rPr>
              <a:t>Total First Yellow Card by Countries</a:t>
            </a:r>
          </a:p>
        </p:txBody>
      </p:sp>
      <p:pic>
        <p:nvPicPr>
          <p:cNvPr id="8" name="Picture 7" descr="A screenshot of a computer&#10;&#10;Description automatically generated">
            <a:extLst>
              <a:ext uri="{FF2B5EF4-FFF2-40B4-BE49-F238E27FC236}">
                <a16:creationId xmlns:a16="http://schemas.microsoft.com/office/drawing/2014/main" id="{9632E9DC-6450-848A-46F3-71E76153E2CA}"/>
              </a:ext>
            </a:extLst>
          </p:cNvPr>
          <p:cNvPicPr>
            <a:picLocks noChangeAspect="1"/>
          </p:cNvPicPr>
          <p:nvPr/>
        </p:nvPicPr>
        <p:blipFill>
          <a:blip r:embed="rId2"/>
          <a:srcRect l="3040" r="4376" b="9467"/>
          <a:stretch/>
        </p:blipFill>
        <p:spPr>
          <a:xfrm>
            <a:off x="778042" y="1964249"/>
            <a:ext cx="7254349" cy="3990250"/>
          </a:xfrm>
          <a:prstGeom prst="roundRect">
            <a:avLst>
              <a:gd name="adj" fmla="val 16667"/>
            </a:avLst>
          </a:prstGeom>
          <a:ln>
            <a:noFill/>
          </a:ln>
          <a:effectLst>
            <a:outerShdw blurRad="152400" dist="12000" dir="900000" sy="98000" kx="110000" ky="200000" algn="tl" rotWithShape="0">
              <a:schemeClr val="bg1">
                <a:lumMod val="50000"/>
                <a:alpha val="17000"/>
              </a:scheme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9" name="Rectangle 2">
            <a:extLst>
              <a:ext uri="{FF2B5EF4-FFF2-40B4-BE49-F238E27FC236}">
                <a16:creationId xmlns:a16="http://schemas.microsoft.com/office/drawing/2014/main" id="{21A23A32-ACEC-C1CC-D7BF-B810BC959D4F}"/>
              </a:ext>
            </a:extLst>
          </p:cNvPr>
          <p:cNvSpPr>
            <a:spLocks noChangeArrowheads="1"/>
          </p:cNvSpPr>
          <p:nvPr/>
        </p:nvSpPr>
        <p:spPr bwMode="auto">
          <a:xfrm>
            <a:off x="5648062" y="1133113"/>
            <a:ext cx="277227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mj-lt"/>
              </a:rPr>
              <a:t>Country Search Bar:</a:t>
            </a:r>
            <a:r>
              <a:rPr kumimoji="0" lang="en-US" altLang="en-US" sz="1200" b="0" i="0" u="none" strike="noStrike" cap="none" normalizeH="0" baseline="0" dirty="0">
                <a:ln>
                  <a:noFill/>
                </a:ln>
                <a:solidFill>
                  <a:schemeClr val="tx1"/>
                </a:solidFill>
                <a:effectLst/>
                <a:latin typeface="+mj-lt"/>
              </a:rPr>
              <a:t> Filter data for specific countries.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mj-lt"/>
              </a:rPr>
              <a:t>Top Countries Slicer:</a:t>
            </a:r>
            <a:r>
              <a:rPr kumimoji="0" lang="en-US" altLang="en-US" sz="1200" b="0" i="0" u="none" strike="noStrike" cap="none" normalizeH="0" baseline="0" dirty="0">
                <a:ln>
                  <a:noFill/>
                </a:ln>
                <a:solidFill>
                  <a:schemeClr val="tx1"/>
                </a:solidFill>
                <a:effectLst/>
                <a:latin typeface="+mj-lt"/>
              </a:rPr>
              <a:t> Visualize data for top World Cup participants. </a:t>
            </a:r>
          </a:p>
        </p:txBody>
      </p:sp>
      <p:cxnSp>
        <p:nvCxnSpPr>
          <p:cNvPr id="10" name="Connector: Curved 9">
            <a:extLst>
              <a:ext uri="{FF2B5EF4-FFF2-40B4-BE49-F238E27FC236}">
                <a16:creationId xmlns:a16="http://schemas.microsoft.com/office/drawing/2014/main" id="{2F25341E-4117-DA57-1FF4-7BC030EB618F}"/>
              </a:ext>
            </a:extLst>
          </p:cNvPr>
          <p:cNvCxnSpPr>
            <a:cxnSpLocks/>
            <a:endCxn id="9" idx="2"/>
          </p:cNvCxnSpPr>
          <p:nvPr/>
        </p:nvCxnSpPr>
        <p:spPr>
          <a:xfrm rot="5400000" flipH="1" flipV="1">
            <a:off x="6302326" y="2135736"/>
            <a:ext cx="903500" cy="560249"/>
          </a:xfrm>
          <a:prstGeom prst="curvedConnector3">
            <a:avLst>
              <a:gd name="adj1" fmla="val 50000"/>
            </a:avLst>
          </a:prstGeom>
          <a:ln w="12700">
            <a:solidFill>
              <a:srgbClr val="0388FF">
                <a:alpha val="54000"/>
              </a:srgbClr>
            </a:solidFill>
          </a:ln>
        </p:spPr>
        <p:style>
          <a:lnRef idx="2">
            <a:schemeClr val="accent1"/>
          </a:lnRef>
          <a:fillRef idx="0">
            <a:schemeClr val="accent1"/>
          </a:fillRef>
          <a:effectRef idx="1">
            <a:schemeClr val="accent1"/>
          </a:effectRef>
          <a:fontRef idx="minor">
            <a:schemeClr val="tx1"/>
          </a:fontRef>
        </p:style>
      </p:cxnSp>
      <p:cxnSp>
        <p:nvCxnSpPr>
          <p:cNvPr id="11" name="Connector: Curved 10">
            <a:extLst>
              <a:ext uri="{FF2B5EF4-FFF2-40B4-BE49-F238E27FC236}">
                <a16:creationId xmlns:a16="http://schemas.microsoft.com/office/drawing/2014/main" id="{C77BA4FD-C448-1FF2-2922-05C4D9DDA876}"/>
              </a:ext>
            </a:extLst>
          </p:cNvPr>
          <p:cNvCxnSpPr>
            <a:cxnSpLocks/>
          </p:cNvCxnSpPr>
          <p:nvPr/>
        </p:nvCxnSpPr>
        <p:spPr>
          <a:xfrm rot="10800000">
            <a:off x="2670053" y="1837642"/>
            <a:ext cx="1230005" cy="957604"/>
          </a:xfrm>
          <a:prstGeom prst="curvedConnector3">
            <a:avLst>
              <a:gd name="adj1" fmla="val 37362"/>
            </a:avLst>
          </a:prstGeom>
          <a:ln w="12700">
            <a:solidFill>
              <a:srgbClr val="0388FF">
                <a:alpha val="54000"/>
              </a:srgbClr>
            </a:solidFill>
          </a:ln>
        </p:spPr>
        <p:style>
          <a:lnRef idx="2">
            <a:schemeClr val="accent1"/>
          </a:lnRef>
          <a:fillRef idx="0">
            <a:schemeClr val="accent1"/>
          </a:fillRef>
          <a:effectRef idx="1">
            <a:schemeClr val="accent1"/>
          </a:effectRef>
          <a:fontRef idx="minor">
            <a:schemeClr val="tx1"/>
          </a:fontRef>
        </p:style>
      </p:cxnSp>
      <p:cxnSp>
        <p:nvCxnSpPr>
          <p:cNvPr id="12" name="Connector: Curved 11">
            <a:extLst>
              <a:ext uri="{FF2B5EF4-FFF2-40B4-BE49-F238E27FC236}">
                <a16:creationId xmlns:a16="http://schemas.microsoft.com/office/drawing/2014/main" id="{4B9710CF-165D-1D8B-8843-469B30A096D7}"/>
              </a:ext>
            </a:extLst>
          </p:cNvPr>
          <p:cNvCxnSpPr>
            <a:cxnSpLocks/>
          </p:cNvCxnSpPr>
          <p:nvPr/>
        </p:nvCxnSpPr>
        <p:spPr>
          <a:xfrm rot="5400000" flipH="1" flipV="1">
            <a:off x="1879959" y="5461646"/>
            <a:ext cx="794948" cy="785238"/>
          </a:xfrm>
          <a:prstGeom prst="curvedConnector3">
            <a:avLst>
              <a:gd name="adj1" fmla="val 50000"/>
            </a:avLst>
          </a:prstGeom>
          <a:ln w="12700">
            <a:solidFill>
              <a:srgbClr val="0388FF">
                <a:alpha val="54000"/>
              </a:srgbClr>
            </a:solidFill>
          </a:ln>
        </p:spPr>
        <p:style>
          <a:lnRef idx="2">
            <a:schemeClr val="accent1"/>
          </a:lnRef>
          <a:fillRef idx="0">
            <a:schemeClr val="accent1"/>
          </a:fillRef>
          <a:effectRef idx="1">
            <a:schemeClr val="accent1"/>
          </a:effectRef>
          <a:fontRef idx="minor">
            <a:schemeClr val="tx1"/>
          </a:fontRef>
        </p:style>
      </p:cxnSp>
      <p:cxnSp>
        <p:nvCxnSpPr>
          <p:cNvPr id="13" name="Connector: Curved 12">
            <a:extLst>
              <a:ext uri="{FF2B5EF4-FFF2-40B4-BE49-F238E27FC236}">
                <a16:creationId xmlns:a16="http://schemas.microsoft.com/office/drawing/2014/main" id="{ABE0FB56-7A31-709E-2721-90469D38625A}"/>
              </a:ext>
            </a:extLst>
          </p:cNvPr>
          <p:cNvCxnSpPr>
            <a:cxnSpLocks/>
          </p:cNvCxnSpPr>
          <p:nvPr/>
        </p:nvCxnSpPr>
        <p:spPr>
          <a:xfrm rot="10800000">
            <a:off x="6943584" y="5306904"/>
            <a:ext cx="1422375" cy="774202"/>
          </a:xfrm>
          <a:prstGeom prst="curvedConnector3">
            <a:avLst>
              <a:gd name="adj1" fmla="val 50000"/>
            </a:avLst>
          </a:prstGeom>
          <a:ln w="12700">
            <a:solidFill>
              <a:srgbClr val="0388FF">
                <a:alpha val="54000"/>
              </a:srgbClr>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83696952-542B-B213-DCF7-6399B500A932}"/>
              </a:ext>
            </a:extLst>
          </p:cNvPr>
          <p:cNvSpPr txBox="1"/>
          <p:nvPr/>
        </p:nvSpPr>
        <p:spPr>
          <a:xfrm>
            <a:off x="3285055" y="6113348"/>
            <a:ext cx="2437021" cy="646331"/>
          </a:xfrm>
          <a:prstGeom prst="rect">
            <a:avLst/>
          </a:prstGeom>
          <a:noFill/>
        </p:spPr>
        <p:txBody>
          <a:bodyPr wrap="square" rtlCol="0">
            <a:spAutoFit/>
          </a:bodyPr>
          <a:lstStyle/>
          <a:p>
            <a:r>
              <a:rPr lang="en-US" sz="1200" dirty="0"/>
              <a:t>Display each team's performance based on the number of wins, draws, and losses in Matches.</a:t>
            </a:r>
            <a:endParaRPr lang="en-US" sz="1200" dirty="0">
              <a:solidFill>
                <a:schemeClr val="tx1">
                  <a:lumMod val="85000"/>
                  <a:lumOff val="15000"/>
                </a:schemeClr>
              </a:solidFill>
              <a:latin typeface="+mj-lt"/>
              <a:cs typeface="Segoe UI" panose="020B0502040204020203" pitchFamily="34" charset="0"/>
            </a:endParaRPr>
          </a:p>
        </p:txBody>
      </p:sp>
      <p:cxnSp>
        <p:nvCxnSpPr>
          <p:cNvPr id="15" name="Connector: Curved 14">
            <a:extLst>
              <a:ext uri="{FF2B5EF4-FFF2-40B4-BE49-F238E27FC236}">
                <a16:creationId xmlns:a16="http://schemas.microsoft.com/office/drawing/2014/main" id="{0B20C494-8F47-3CEA-A3B7-3C6B6C81A0B1}"/>
              </a:ext>
            </a:extLst>
          </p:cNvPr>
          <p:cNvCxnSpPr>
            <a:cxnSpLocks/>
          </p:cNvCxnSpPr>
          <p:nvPr/>
        </p:nvCxnSpPr>
        <p:spPr>
          <a:xfrm rot="5400000" flipH="1" flipV="1">
            <a:off x="4007742" y="5485681"/>
            <a:ext cx="794948" cy="537989"/>
          </a:xfrm>
          <a:prstGeom prst="curvedConnector3">
            <a:avLst>
              <a:gd name="adj1" fmla="val 50000"/>
            </a:avLst>
          </a:prstGeom>
          <a:ln w="12700">
            <a:solidFill>
              <a:srgbClr val="0388FF">
                <a:alpha val="54000"/>
              </a:srgbClr>
            </a:solidFill>
          </a:ln>
        </p:spPr>
        <p:style>
          <a:lnRef idx="2">
            <a:schemeClr val="accent1"/>
          </a:lnRef>
          <a:fillRef idx="0">
            <a:schemeClr val="accent1"/>
          </a:fillRef>
          <a:effectRef idx="1">
            <a:schemeClr val="accent1"/>
          </a:effectRef>
          <a:fontRef idx="minor">
            <a:schemeClr val="tx1"/>
          </a:fontRef>
        </p:style>
      </p:cxnSp>
      <p:sp>
        <p:nvSpPr>
          <p:cNvPr id="16" name="Title 1">
            <a:extLst>
              <a:ext uri="{FF2B5EF4-FFF2-40B4-BE49-F238E27FC236}">
                <a16:creationId xmlns:a16="http://schemas.microsoft.com/office/drawing/2014/main" id="{599ECAEF-3AB8-6110-C968-D2F6A6E1E8AD}"/>
              </a:ext>
            </a:extLst>
          </p:cNvPr>
          <p:cNvSpPr txBox="1">
            <a:spLocks/>
          </p:cNvSpPr>
          <p:nvPr/>
        </p:nvSpPr>
        <p:spPr>
          <a:xfrm>
            <a:off x="676336" y="360473"/>
            <a:ext cx="3459885" cy="792680"/>
          </a:xfrm>
          <a:prstGeom prst="rect">
            <a:avLst/>
          </a:prstGeom>
        </p:spPr>
        <p:txBody>
          <a:bodyPr vert="horz" lIns="91440" tIns="45720" rIns="91440" bIns="45720" rtlCol="0" anchor="b">
            <a:normAutofit/>
          </a:bodyPr>
          <a:lstStyle>
            <a:defPPr>
              <a:defRPr lang="en-US"/>
            </a:defPPr>
            <a:lvl1pPr defTabSz="914400">
              <a:spcBef>
                <a:spcPct val="0"/>
              </a:spcBef>
              <a:buNone/>
              <a:defRPr sz="3600">
                <a:latin typeface="+mj-lt"/>
                <a:ea typeface="+mj-ea"/>
                <a:cs typeface="+mj-cs"/>
              </a:defRPr>
            </a:lvl1pPr>
          </a:lstStyle>
          <a:p>
            <a:r>
              <a:rPr lang="en-US" dirty="0"/>
              <a:t>Country Page</a:t>
            </a:r>
          </a:p>
        </p:txBody>
      </p:sp>
      <p:cxnSp>
        <p:nvCxnSpPr>
          <p:cNvPr id="17" name="Straight Connector 16">
            <a:extLst>
              <a:ext uri="{FF2B5EF4-FFF2-40B4-BE49-F238E27FC236}">
                <a16:creationId xmlns:a16="http://schemas.microsoft.com/office/drawing/2014/main" id="{8CD7A376-3EDC-621F-B29F-A243937AA40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363208" y="172923"/>
            <a:ext cx="0" cy="6476066"/>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3361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14" grpId="0"/>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B5379E51-E65F-CF5F-1A0F-592CD6F3F7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8235905B-1D91-2F3D-31F8-319CABA4169E}"/>
              </a:ext>
            </a:extLst>
          </p:cNvPr>
          <p:cNvSpPr>
            <a:spLocks noGrp="1"/>
          </p:cNvSpPr>
          <p:nvPr>
            <p:ph type="title"/>
          </p:nvPr>
        </p:nvSpPr>
        <p:spPr>
          <a:xfrm>
            <a:off x="550824" y="403799"/>
            <a:ext cx="3776566" cy="689308"/>
          </a:xfrm>
        </p:spPr>
        <p:txBody>
          <a:bodyPr vert="horz" lIns="91440" tIns="45720" rIns="91440" bIns="45720" rtlCol="0" anchor="b">
            <a:normAutofit/>
          </a:bodyPr>
          <a:lstStyle/>
          <a:p>
            <a:pPr algn="l" defTabSz="914400"/>
            <a:r>
              <a:rPr lang="en-US" sz="3600" dirty="0"/>
              <a:t>Performance Page</a:t>
            </a:r>
          </a:p>
        </p:txBody>
      </p:sp>
      <p:sp>
        <p:nvSpPr>
          <p:cNvPr id="6" name="TextBox 5">
            <a:extLst>
              <a:ext uri="{FF2B5EF4-FFF2-40B4-BE49-F238E27FC236}">
                <a16:creationId xmlns:a16="http://schemas.microsoft.com/office/drawing/2014/main" id="{F6F84D25-F702-28C9-AB28-2C2B5E8BC54E}"/>
              </a:ext>
            </a:extLst>
          </p:cNvPr>
          <p:cNvSpPr txBox="1"/>
          <p:nvPr/>
        </p:nvSpPr>
        <p:spPr>
          <a:xfrm>
            <a:off x="550824" y="1439738"/>
            <a:ext cx="2818990" cy="83099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mj-lt"/>
              </a:rPr>
              <a:t>Country Search Bar:</a:t>
            </a:r>
            <a:r>
              <a:rPr kumimoji="0" lang="en-US" altLang="en-US" sz="1200" b="0" i="0" u="none" strike="noStrike" cap="none" normalizeH="0" baseline="0" dirty="0">
                <a:ln>
                  <a:noFill/>
                </a:ln>
                <a:solidFill>
                  <a:schemeClr val="tx1"/>
                </a:solidFill>
                <a:effectLst/>
                <a:latin typeface="+mj-lt"/>
              </a:rPr>
              <a:t> Filter data for specific countries.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mj-lt"/>
              </a:rPr>
              <a:t>Top Countries Slicer:</a:t>
            </a:r>
            <a:r>
              <a:rPr kumimoji="0" lang="en-US" altLang="en-US" sz="1200" b="0" i="0" u="none" strike="noStrike" cap="none" normalizeH="0" baseline="0" dirty="0">
                <a:ln>
                  <a:noFill/>
                </a:ln>
                <a:solidFill>
                  <a:schemeClr val="tx1"/>
                </a:solidFill>
                <a:effectLst/>
                <a:latin typeface="+mj-lt"/>
              </a:rPr>
              <a:t> Visualize data for top World Cup participants. </a:t>
            </a:r>
          </a:p>
        </p:txBody>
      </p:sp>
      <p:sp>
        <p:nvSpPr>
          <p:cNvPr id="7" name="TextBox 6">
            <a:extLst>
              <a:ext uri="{FF2B5EF4-FFF2-40B4-BE49-F238E27FC236}">
                <a16:creationId xmlns:a16="http://schemas.microsoft.com/office/drawing/2014/main" id="{121504E1-92BE-E357-4E5C-CE0CA5169587}"/>
              </a:ext>
            </a:extLst>
          </p:cNvPr>
          <p:cNvSpPr txBox="1"/>
          <p:nvPr/>
        </p:nvSpPr>
        <p:spPr>
          <a:xfrm>
            <a:off x="4784885" y="1276570"/>
            <a:ext cx="2601971" cy="276999"/>
          </a:xfrm>
          <a:prstGeom prst="rect">
            <a:avLst/>
          </a:prstGeom>
          <a:noFill/>
        </p:spPr>
        <p:txBody>
          <a:bodyPr wrap="square" rtlCol="0">
            <a:spAutoFit/>
          </a:bodyPr>
          <a:lstStyle/>
          <a:p>
            <a:r>
              <a:rPr lang="en-US" sz="1200" dirty="0">
                <a:solidFill>
                  <a:schemeClr val="tx1">
                    <a:lumMod val="85000"/>
                    <a:lumOff val="15000"/>
                  </a:schemeClr>
                </a:solidFill>
                <a:latin typeface="+mj-lt"/>
                <a:cs typeface="Segoe UI" panose="020B0502040204020203" pitchFamily="34" charset="0"/>
              </a:rPr>
              <a:t>Counties overview Map </a:t>
            </a:r>
          </a:p>
        </p:txBody>
      </p:sp>
      <p:sp>
        <p:nvSpPr>
          <p:cNvPr id="8" name="TextBox 7">
            <a:extLst>
              <a:ext uri="{FF2B5EF4-FFF2-40B4-BE49-F238E27FC236}">
                <a16:creationId xmlns:a16="http://schemas.microsoft.com/office/drawing/2014/main" id="{1399FAD3-CDF9-0874-4060-76B6FF4491D6}"/>
              </a:ext>
            </a:extLst>
          </p:cNvPr>
          <p:cNvSpPr txBox="1"/>
          <p:nvPr/>
        </p:nvSpPr>
        <p:spPr>
          <a:xfrm>
            <a:off x="5641633" y="6295106"/>
            <a:ext cx="1952485" cy="461665"/>
          </a:xfrm>
          <a:prstGeom prst="rect">
            <a:avLst/>
          </a:prstGeom>
          <a:noFill/>
        </p:spPr>
        <p:txBody>
          <a:bodyPr wrap="square" rtlCol="0">
            <a:spAutoFit/>
          </a:bodyPr>
          <a:lstStyle/>
          <a:p>
            <a:r>
              <a:rPr lang="en-US" sz="1200" dirty="0">
                <a:solidFill>
                  <a:schemeClr val="tx1">
                    <a:lumMod val="85000"/>
                    <a:lumOff val="15000"/>
                  </a:schemeClr>
                </a:solidFill>
                <a:latin typeface="+mj-lt"/>
                <a:cs typeface="Segoe UI" panose="020B0502040204020203" pitchFamily="34" charset="0"/>
              </a:rPr>
              <a:t>Country performance and number of Participations </a:t>
            </a:r>
          </a:p>
        </p:txBody>
      </p:sp>
      <p:sp>
        <p:nvSpPr>
          <p:cNvPr id="9" name="TextBox 8">
            <a:extLst>
              <a:ext uri="{FF2B5EF4-FFF2-40B4-BE49-F238E27FC236}">
                <a16:creationId xmlns:a16="http://schemas.microsoft.com/office/drawing/2014/main" id="{359A34FB-A4F4-80DF-D5B7-200A5C293260}"/>
              </a:ext>
            </a:extLst>
          </p:cNvPr>
          <p:cNvSpPr txBox="1"/>
          <p:nvPr/>
        </p:nvSpPr>
        <p:spPr>
          <a:xfrm>
            <a:off x="7157013" y="1197195"/>
            <a:ext cx="1482625" cy="461665"/>
          </a:xfrm>
          <a:prstGeom prst="rect">
            <a:avLst/>
          </a:prstGeom>
          <a:noFill/>
        </p:spPr>
        <p:txBody>
          <a:bodyPr wrap="square" rtlCol="0">
            <a:spAutoFit/>
          </a:bodyPr>
          <a:lstStyle/>
          <a:p>
            <a:r>
              <a:rPr lang="en-US" sz="1200" dirty="0">
                <a:solidFill>
                  <a:schemeClr val="tx1">
                    <a:lumMod val="85000"/>
                    <a:lumOff val="15000"/>
                  </a:schemeClr>
                </a:solidFill>
                <a:latin typeface="+mj-lt"/>
                <a:cs typeface="Segoe UI" panose="020B0502040204020203" pitchFamily="34" charset="0"/>
              </a:rPr>
              <a:t>Total Golden, Silver, Bronze Medals</a:t>
            </a:r>
          </a:p>
        </p:txBody>
      </p:sp>
      <p:pic>
        <p:nvPicPr>
          <p:cNvPr id="10" name="Picture 9" descr="A screenshot of a computer&#10;&#10;Description automatically generated">
            <a:extLst>
              <a:ext uri="{FF2B5EF4-FFF2-40B4-BE49-F238E27FC236}">
                <a16:creationId xmlns:a16="http://schemas.microsoft.com/office/drawing/2014/main" id="{799B02F7-4C72-F470-D3EC-BD97CA0CA7E9}"/>
              </a:ext>
            </a:extLst>
          </p:cNvPr>
          <p:cNvPicPr>
            <a:picLocks noChangeAspect="1"/>
          </p:cNvPicPr>
          <p:nvPr/>
        </p:nvPicPr>
        <p:blipFill>
          <a:blip r:embed="rId2"/>
          <a:srcRect l="3500" r="5115" b="8934"/>
          <a:stretch/>
        </p:blipFill>
        <p:spPr>
          <a:xfrm>
            <a:off x="871608" y="1768750"/>
            <a:ext cx="7369483" cy="4130894"/>
          </a:xfrm>
          <a:prstGeom prst="roundRect">
            <a:avLst>
              <a:gd name="adj" fmla="val 16667"/>
            </a:avLst>
          </a:prstGeom>
          <a:ln>
            <a:noFill/>
          </a:ln>
          <a:effectLst>
            <a:outerShdw blurRad="152400" dist="12000" dir="900000" sy="98000" kx="110000" ky="200000" algn="tl" rotWithShape="0">
              <a:schemeClr val="bg1">
                <a:lumMod val="50000"/>
                <a:alpha val="17000"/>
              </a:schemeClr>
            </a:outerShdw>
          </a:effectLst>
          <a:scene3d>
            <a:camera prst="perspectiveRelaxed">
              <a:rot lat="19800000" lon="1200000" rev="20820000"/>
            </a:camera>
            <a:lightRig rig="threePt" dir="t"/>
          </a:scene3d>
          <a:sp3d contourW="6350" prstMaterial="matte">
            <a:bevelT w="101600" h="101600"/>
            <a:contourClr>
              <a:srgbClr val="969696"/>
            </a:contourClr>
          </a:sp3d>
        </p:spPr>
      </p:pic>
      <p:cxnSp>
        <p:nvCxnSpPr>
          <p:cNvPr id="11" name="Connector: Curved 10">
            <a:extLst>
              <a:ext uri="{FF2B5EF4-FFF2-40B4-BE49-F238E27FC236}">
                <a16:creationId xmlns:a16="http://schemas.microsoft.com/office/drawing/2014/main" id="{25DC9295-64C4-B90B-6796-A38EF134AE43}"/>
              </a:ext>
            </a:extLst>
          </p:cNvPr>
          <p:cNvCxnSpPr>
            <a:cxnSpLocks/>
          </p:cNvCxnSpPr>
          <p:nvPr/>
        </p:nvCxnSpPr>
        <p:spPr>
          <a:xfrm rot="5400000" flipH="1" flipV="1">
            <a:off x="6857554" y="1780159"/>
            <a:ext cx="971806" cy="941078"/>
          </a:xfrm>
          <a:prstGeom prst="curvedConnector3">
            <a:avLst>
              <a:gd name="adj1" fmla="val 50000"/>
            </a:avLst>
          </a:prstGeom>
          <a:ln w="12700">
            <a:solidFill>
              <a:srgbClr val="0388FF">
                <a:alpha val="54000"/>
              </a:srgbClr>
            </a:solidFill>
          </a:ln>
        </p:spPr>
        <p:style>
          <a:lnRef idx="2">
            <a:schemeClr val="accent1"/>
          </a:lnRef>
          <a:fillRef idx="0">
            <a:schemeClr val="accent1"/>
          </a:fillRef>
          <a:effectRef idx="1">
            <a:schemeClr val="accent1"/>
          </a:effectRef>
          <a:fontRef idx="minor">
            <a:schemeClr val="tx1"/>
          </a:fontRef>
        </p:style>
      </p:cxnSp>
      <p:cxnSp>
        <p:nvCxnSpPr>
          <p:cNvPr id="12" name="Connector: Curved 11">
            <a:extLst>
              <a:ext uri="{FF2B5EF4-FFF2-40B4-BE49-F238E27FC236}">
                <a16:creationId xmlns:a16="http://schemas.microsoft.com/office/drawing/2014/main" id="{493EAE85-D500-2CED-AC2D-E6F05B862AB0}"/>
              </a:ext>
            </a:extLst>
          </p:cNvPr>
          <p:cNvCxnSpPr>
            <a:cxnSpLocks/>
          </p:cNvCxnSpPr>
          <p:nvPr/>
        </p:nvCxnSpPr>
        <p:spPr>
          <a:xfrm rot="5400000" flipH="1" flipV="1">
            <a:off x="6335407" y="5507785"/>
            <a:ext cx="904651" cy="738562"/>
          </a:xfrm>
          <a:prstGeom prst="curvedConnector3">
            <a:avLst>
              <a:gd name="adj1" fmla="val 50000"/>
            </a:avLst>
          </a:prstGeom>
          <a:ln w="12700">
            <a:solidFill>
              <a:srgbClr val="0388FF">
                <a:alpha val="54000"/>
              </a:srgbClr>
            </a:solidFill>
          </a:ln>
        </p:spPr>
        <p:style>
          <a:lnRef idx="2">
            <a:schemeClr val="accent1"/>
          </a:lnRef>
          <a:fillRef idx="0">
            <a:schemeClr val="accent1"/>
          </a:fillRef>
          <a:effectRef idx="1">
            <a:schemeClr val="accent1"/>
          </a:effectRef>
          <a:fontRef idx="minor">
            <a:schemeClr val="tx1"/>
          </a:fontRef>
        </p:style>
      </p:cxnSp>
      <p:cxnSp>
        <p:nvCxnSpPr>
          <p:cNvPr id="13" name="Connector: Curved 12">
            <a:extLst>
              <a:ext uri="{FF2B5EF4-FFF2-40B4-BE49-F238E27FC236}">
                <a16:creationId xmlns:a16="http://schemas.microsoft.com/office/drawing/2014/main" id="{CE7FEE0A-143D-63BD-90D0-C366E89723F7}"/>
              </a:ext>
            </a:extLst>
          </p:cNvPr>
          <p:cNvCxnSpPr>
            <a:cxnSpLocks/>
          </p:cNvCxnSpPr>
          <p:nvPr/>
        </p:nvCxnSpPr>
        <p:spPr>
          <a:xfrm rot="10800000">
            <a:off x="1428470" y="2322840"/>
            <a:ext cx="583210" cy="506661"/>
          </a:xfrm>
          <a:prstGeom prst="curvedConnector3">
            <a:avLst>
              <a:gd name="adj1" fmla="val 50000"/>
            </a:avLst>
          </a:prstGeom>
          <a:ln w="12700">
            <a:solidFill>
              <a:srgbClr val="0388FF">
                <a:alpha val="54000"/>
              </a:srgbClr>
            </a:solidFill>
          </a:ln>
        </p:spPr>
        <p:style>
          <a:lnRef idx="2">
            <a:schemeClr val="accent1"/>
          </a:lnRef>
          <a:fillRef idx="0">
            <a:schemeClr val="accent1"/>
          </a:fillRef>
          <a:effectRef idx="1">
            <a:schemeClr val="accent1"/>
          </a:effectRef>
          <a:fontRef idx="minor">
            <a:schemeClr val="tx1"/>
          </a:fontRef>
        </p:style>
      </p:cxnSp>
      <p:cxnSp>
        <p:nvCxnSpPr>
          <p:cNvPr id="14" name="Connector: Curved 13">
            <a:extLst>
              <a:ext uri="{FF2B5EF4-FFF2-40B4-BE49-F238E27FC236}">
                <a16:creationId xmlns:a16="http://schemas.microsoft.com/office/drawing/2014/main" id="{CB81F72D-E865-2C8B-99EF-9C3F8D249BEA}"/>
              </a:ext>
            </a:extLst>
          </p:cNvPr>
          <p:cNvCxnSpPr>
            <a:cxnSpLocks/>
          </p:cNvCxnSpPr>
          <p:nvPr/>
        </p:nvCxnSpPr>
        <p:spPr>
          <a:xfrm rot="5400000" flipH="1" flipV="1">
            <a:off x="4737426" y="1859681"/>
            <a:ext cx="1220985" cy="718652"/>
          </a:xfrm>
          <a:prstGeom prst="curvedConnector3">
            <a:avLst>
              <a:gd name="adj1" fmla="val 50000"/>
            </a:avLst>
          </a:prstGeom>
          <a:ln w="12700">
            <a:solidFill>
              <a:srgbClr val="0388FF">
                <a:alpha val="54000"/>
              </a:srgb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E70C0D4-9729-026E-B3EB-62976CBA02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363208" y="172923"/>
            <a:ext cx="0" cy="6476066"/>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49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9" name="Rectangle 328">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048A0B-5AAE-C630-CF95-6161503F8BE2}"/>
              </a:ext>
            </a:extLst>
          </p:cNvPr>
          <p:cNvSpPr>
            <a:spLocks noGrp="1"/>
          </p:cNvSpPr>
          <p:nvPr>
            <p:ph type="title"/>
          </p:nvPr>
        </p:nvSpPr>
        <p:spPr>
          <a:xfrm>
            <a:off x="464108" y="635097"/>
            <a:ext cx="3253877" cy="1006303"/>
          </a:xfrm>
        </p:spPr>
        <p:txBody>
          <a:bodyPr vert="horz" lIns="91440" tIns="45720" rIns="91440" bIns="45720" rtlCol="0" anchor="b">
            <a:normAutofit/>
          </a:bodyPr>
          <a:lstStyle/>
          <a:p>
            <a:pPr algn="l" defTabSz="914400">
              <a:lnSpc>
                <a:spcPct val="90000"/>
              </a:lnSpc>
            </a:pPr>
            <a:r>
              <a:rPr lang="en-US" sz="3500" kern="1200" dirty="0">
                <a:solidFill>
                  <a:schemeClr val="tx1"/>
                </a:solidFill>
                <a:latin typeface="+mj-lt"/>
                <a:ea typeface="+mj-ea"/>
                <a:cs typeface="+mj-cs"/>
              </a:rPr>
              <a:t>Conclusion</a:t>
            </a:r>
          </a:p>
        </p:txBody>
      </p:sp>
      <p:sp>
        <p:nvSpPr>
          <p:cNvPr id="6" name="Rectangle 5">
            <a:extLst>
              <a:ext uri="{FF2B5EF4-FFF2-40B4-BE49-F238E27FC236}">
                <a16:creationId xmlns:a16="http://schemas.microsoft.com/office/drawing/2014/main" id="{E31F5F58-7D66-D3AC-EEA1-2CB88036C85C}"/>
              </a:ext>
            </a:extLst>
          </p:cNvPr>
          <p:cNvSpPr/>
          <p:nvPr/>
        </p:nvSpPr>
        <p:spPr>
          <a:xfrm>
            <a:off x="287372" y="2077657"/>
            <a:ext cx="5173052" cy="4322710"/>
          </a:xfrm>
          <a:prstGeom prst="rect">
            <a:avLst/>
          </a:prstGeom>
        </p:spPr>
        <p:txBody>
          <a:bodyPr vert="horz" lIns="91440" tIns="45720" rIns="91440" bIns="45720" rtlCol="0" anchor="t">
            <a:normAutofit/>
          </a:bodyPr>
          <a:lstStyle/>
          <a:p>
            <a:pPr lvl="0" indent="-228600" defTabSz="914400">
              <a:lnSpc>
                <a:spcPct val="90000"/>
              </a:lnSpc>
              <a:spcAft>
                <a:spcPts val="600"/>
              </a:spcAft>
              <a:buFont typeface="Arial" panose="020B0604020202020204" pitchFamily="34" charset="0"/>
              <a:buChar char="•"/>
            </a:pPr>
            <a:r>
              <a:rPr lang="en-US" sz="1200" dirty="0"/>
              <a:t>Most Successful Country: Brazil is the country with the most World Cup wins.</a:t>
            </a:r>
          </a:p>
          <a:p>
            <a:pPr lvl="0" indent="-228600" defTabSz="914400">
              <a:lnSpc>
                <a:spcPct val="90000"/>
              </a:lnSpc>
              <a:spcAft>
                <a:spcPts val="600"/>
              </a:spcAft>
              <a:buFont typeface="Arial" panose="020B0604020202020204" pitchFamily="34" charset="0"/>
              <a:buChar char="•"/>
            </a:pPr>
            <a:r>
              <a:rPr lang="en-US" sz="1200" dirty="0"/>
              <a:t>Finals Participation: Germany has played in the most finals and ranks second in total World Cup victories.</a:t>
            </a:r>
          </a:p>
          <a:p>
            <a:pPr lvl="0" indent="-228600" defTabSz="914400">
              <a:lnSpc>
                <a:spcPct val="90000"/>
              </a:lnSpc>
              <a:spcAft>
                <a:spcPts val="600"/>
              </a:spcAft>
              <a:buFont typeface="Arial" panose="020B0604020202020204" pitchFamily="34" charset="0"/>
              <a:buChar char="•"/>
            </a:pPr>
            <a:r>
              <a:rPr lang="en-US" sz="1200" dirty="0"/>
              <a:t>Total Goals Scored: Across all World Cups, there have been 2,720 goals scored.</a:t>
            </a:r>
          </a:p>
          <a:p>
            <a:pPr lvl="0" indent="-228600" defTabSz="914400">
              <a:lnSpc>
                <a:spcPct val="90000"/>
              </a:lnSpc>
              <a:spcAft>
                <a:spcPts val="600"/>
              </a:spcAft>
              <a:buFont typeface="Arial" panose="020B0604020202020204" pitchFamily="34" charset="0"/>
              <a:buChar char="•"/>
            </a:pPr>
            <a:r>
              <a:rPr lang="en-US" sz="1200" dirty="0"/>
              <a:t>The 2022 World Cup had the highest total with 172 goals.</a:t>
            </a:r>
          </a:p>
          <a:p>
            <a:pPr lvl="0" indent="-228600" defTabSz="914400">
              <a:lnSpc>
                <a:spcPct val="90000"/>
              </a:lnSpc>
              <a:spcAft>
                <a:spcPts val="600"/>
              </a:spcAft>
              <a:buFont typeface="Arial" panose="020B0604020202020204" pitchFamily="34" charset="0"/>
              <a:buChar char="•"/>
            </a:pPr>
            <a:r>
              <a:rPr lang="en-US" sz="1200" dirty="0"/>
              <a:t>The 2014 and 1998 World Cups each had 171 goals.</a:t>
            </a:r>
          </a:p>
          <a:p>
            <a:pPr lvl="0" indent="-228600" defTabSz="914400">
              <a:lnSpc>
                <a:spcPct val="90000"/>
              </a:lnSpc>
              <a:spcAft>
                <a:spcPts val="600"/>
              </a:spcAft>
              <a:buFont typeface="Arial" panose="020B0604020202020204" pitchFamily="34" charset="0"/>
              <a:buChar char="•"/>
            </a:pPr>
            <a:r>
              <a:rPr lang="en-US" sz="1200" dirty="0"/>
              <a:t>Most Participating Countries: Brazil is the country with the most World Cup participations, followed by Germany.</a:t>
            </a:r>
          </a:p>
          <a:p>
            <a:pPr lvl="0" indent="-228600" defTabSz="914400">
              <a:lnSpc>
                <a:spcPct val="90000"/>
              </a:lnSpc>
              <a:spcAft>
                <a:spcPts val="600"/>
              </a:spcAft>
              <a:buFont typeface="Arial" panose="020B0604020202020204" pitchFamily="34" charset="0"/>
              <a:buChar char="•"/>
            </a:pPr>
            <a:r>
              <a:rPr lang="en-US" sz="1200" dirty="0"/>
              <a:t>Growth of Participation: The number of countries participating in the World Cup has grown from 16 to 32.</a:t>
            </a:r>
          </a:p>
          <a:p>
            <a:pPr lvl="0" indent="-228600" defTabSz="914400">
              <a:lnSpc>
                <a:spcPct val="90000"/>
              </a:lnSpc>
              <a:spcAft>
                <a:spcPts val="600"/>
              </a:spcAft>
              <a:buFont typeface="Arial" panose="020B0604020202020204" pitchFamily="34" charset="0"/>
              <a:buChar char="•"/>
            </a:pPr>
            <a:r>
              <a:rPr lang="en-US" sz="1200" dirty="0"/>
              <a:t>Highest Attendance: The 1950 World Cup had the highest total attendance for a final, with the 1986 World Cup coming in second.</a:t>
            </a:r>
          </a:p>
          <a:p>
            <a:pPr lvl="0" indent="-228600" defTabSz="914400">
              <a:lnSpc>
                <a:spcPct val="90000"/>
              </a:lnSpc>
              <a:spcAft>
                <a:spcPts val="600"/>
              </a:spcAft>
              <a:buFont typeface="Arial" panose="020B0604020202020204" pitchFamily="34" charset="0"/>
              <a:buChar char="•"/>
            </a:pPr>
            <a:r>
              <a:rPr lang="en-US" sz="1200" dirty="0"/>
              <a:t>Miroslav Klose holds the record for the most goals scored in World Cups.</a:t>
            </a:r>
          </a:p>
          <a:p>
            <a:pPr lvl="0" indent="-228600" defTabSz="914400">
              <a:lnSpc>
                <a:spcPct val="90000"/>
              </a:lnSpc>
              <a:spcAft>
                <a:spcPts val="600"/>
              </a:spcAft>
              <a:buFont typeface="Arial" panose="020B0604020202020204" pitchFamily="34" charset="0"/>
              <a:buChar char="•"/>
            </a:pPr>
            <a:r>
              <a:rPr lang="en-US" sz="1200" dirty="0"/>
              <a:t>Ronaldo ranks second in total goals.</a:t>
            </a:r>
          </a:p>
          <a:p>
            <a:pPr lvl="0" indent="-228600" defTabSz="914400">
              <a:lnSpc>
                <a:spcPct val="90000"/>
              </a:lnSpc>
              <a:spcAft>
                <a:spcPts val="600"/>
              </a:spcAft>
              <a:buFont typeface="Arial" panose="020B0604020202020204" pitchFamily="34" charset="0"/>
              <a:buChar char="•"/>
            </a:pPr>
            <a:r>
              <a:rPr lang="en-US" sz="1200" dirty="0"/>
              <a:t>Most Participating Player: Lionel Messi is the player with the most World Cup</a:t>
            </a:r>
          </a:p>
          <a:p>
            <a:pPr lvl="0" indent="-228600" defTabSz="914400">
              <a:lnSpc>
                <a:spcPct val="90000"/>
              </a:lnSpc>
              <a:spcAft>
                <a:spcPts val="600"/>
              </a:spcAft>
              <a:buFont typeface="Arial" panose="020B0604020202020204" pitchFamily="34" charset="0"/>
              <a:buChar char="•"/>
            </a:pPr>
            <a:r>
              <a:rPr lang="en-US" sz="1200" dirty="0"/>
              <a:t>Disciplinary Records:  Argentina consider the one of the most aggressive country  has received the most yellow and Red card cards  in World Cup history.</a:t>
            </a:r>
          </a:p>
        </p:txBody>
      </p:sp>
      <p:sp>
        <p:nvSpPr>
          <p:cNvPr id="331" name="Rectangle 330">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5"/>
            <a:ext cx="306939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Rectangle 332">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2"/>
            <a:ext cx="306939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5" name="Rectangle 334">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22"/>
            <a:ext cx="3051501"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7" name="Rectangle 336">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10"/>
            <a:ext cx="2708601"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pink brain with a lightning bolt&#10;&#10;Description automatically generated">
            <a:extLst>
              <a:ext uri="{FF2B5EF4-FFF2-40B4-BE49-F238E27FC236}">
                <a16:creationId xmlns:a16="http://schemas.microsoft.com/office/drawing/2014/main" id="{878102C9-5858-77C1-3A5B-FA791002992D}"/>
              </a:ext>
            </a:extLst>
          </p:cNvPr>
          <p:cNvPicPr>
            <a:picLocks noChangeAspect="1"/>
          </p:cNvPicPr>
          <p:nvPr/>
        </p:nvPicPr>
        <p:blipFill>
          <a:blip r:embed="rId2"/>
          <a:stretch>
            <a:fillRect/>
          </a:stretch>
        </p:blipFill>
        <p:spPr>
          <a:xfrm rot="10800000" flipV="1">
            <a:off x="5478315" y="2224868"/>
            <a:ext cx="2784027" cy="2784027"/>
          </a:xfrm>
          <a:prstGeom prst="rect">
            <a:avLst/>
          </a:prstGeom>
        </p:spPr>
      </p:pic>
    </p:spTree>
    <p:extLst>
      <p:ext uri="{BB962C8B-B14F-4D97-AF65-F5344CB8AC3E}">
        <p14:creationId xmlns:p14="http://schemas.microsoft.com/office/powerpoint/2010/main" val="27983794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62114" y="0"/>
            <a:ext cx="3072908"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486646" y="-3486043"/>
            <a:ext cx="2170709" cy="9144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D4D5291-9D83-0237-0109-1601AA68FE39}"/>
              </a:ext>
            </a:extLst>
          </p:cNvPr>
          <p:cNvSpPr>
            <a:spLocks noGrp="1"/>
          </p:cNvSpPr>
          <p:nvPr>
            <p:ph type="title"/>
          </p:nvPr>
        </p:nvSpPr>
        <p:spPr>
          <a:xfrm>
            <a:off x="1037673" y="348865"/>
            <a:ext cx="7288583" cy="1576446"/>
          </a:xfrm>
        </p:spPr>
        <p:txBody>
          <a:bodyPr vert="horz" lIns="91440" tIns="45720" rIns="91440" bIns="45720" rtlCol="0" anchor="ctr">
            <a:normAutofit/>
          </a:bodyPr>
          <a:lstStyle/>
          <a:p>
            <a:pPr algn="l" defTabSz="914400">
              <a:lnSpc>
                <a:spcPct val="90000"/>
              </a:lnSpc>
            </a:pPr>
            <a:r>
              <a:rPr lang="en-US" sz="3500" kern="1200">
                <a:solidFill>
                  <a:srgbClr val="FFFFFF"/>
                </a:solidFill>
                <a:latin typeface="+mj-lt"/>
                <a:ea typeface="+mj-ea"/>
                <a:cs typeface="+mj-cs"/>
              </a:rPr>
              <a:t>Limitations and Future Work</a:t>
            </a:r>
            <a:endParaRPr lang="en-US" sz="3500" kern="1200" dirty="0">
              <a:solidFill>
                <a:srgbClr val="FFFFFF"/>
              </a:solidFill>
              <a:latin typeface="+mj-lt"/>
              <a:ea typeface="+mj-ea"/>
              <a:cs typeface="+mj-cs"/>
            </a:endParaRPr>
          </a:p>
        </p:txBody>
      </p:sp>
      <p:sp>
        <p:nvSpPr>
          <p:cNvPr id="6" name="Rectangle: Rounded Corners 5">
            <a:extLst>
              <a:ext uri="{FF2B5EF4-FFF2-40B4-BE49-F238E27FC236}">
                <a16:creationId xmlns:a16="http://schemas.microsoft.com/office/drawing/2014/main" id="{F67B0810-58A3-32AF-D1A3-0E97D3F88171}"/>
              </a:ext>
            </a:extLst>
          </p:cNvPr>
          <p:cNvSpPr/>
          <p:nvPr/>
        </p:nvSpPr>
        <p:spPr>
          <a:xfrm>
            <a:off x="2673531" y="2638311"/>
            <a:ext cx="2891245" cy="1689462"/>
          </a:xfrm>
          <a:prstGeom prst="roundRect">
            <a:avLst>
              <a:gd name="adj" fmla="val 945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Incomplete Player Data:</a:t>
            </a:r>
            <a:br>
              <a:rPr lang="en-US" dirty="0"/>
            </a:br>
            <a:r>
              <a:rPr lang="en-US" sz="1200" dirty="0"/>
              <a:t>Limited availability of comprehensive data on all players across World Cup teams restricted our ability to create detailed filters for every country.</a:t>
            </a:r>
          </a:p>
        </p:txBody>
      </p:sp>
      <p:sp>
        <p:nvSpPr>
          <p:cNvPr id="7" name="Rectangle: Rounded Corners 6">
            <a:extLst>
              <a:ext uri="{FF2B5EF4-FFF2-40B4-BE49-F238E27FC236}">
                <a16:creationId xmlns:a16="http://schemas.microsoft.com/office/drawing/2014/main" id="{22491257-3274-2986-3201-788C85716E76}"/>
              </a:ext>
            </a:extLst>
          </p:cNvPr>
          <p:cNvSpPr/>
          <p:nvPr/>
        </p:nvSpPr>
        <p:spPr>
          <a:xfrm>
            <a:off x="5878286" y="2638311"/>
            <a:ext cx="2891245" cy="1689462"/>
          </a:xfrm>
          <a:prstGeom prst="roundRect">
            <a:avLst>
              <a:gd name="adj" fmla="val 9451"/>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lnSpc>
                <a:spcPct val="100000"/>
              </a:lnSpc>
            </a:pPr>
            <a:r>
              <a:rPr lang="en-US" sz="2000" b="1" dirty="0"/>
              <a:t>Missed Penalties:</a:t>
            </a:r>
            <a:br>
              <a:rPr lang="en-US" dirty="0"/>
            </a:br>
            <a:r>
              <a:rPr lang="en-US" sz="1400" dirty="0"/>
              <a:t>We could not perform an in-depth analysis of missed penalties, which are critical in understanding match outcomes.</a:t>
            </a:r>
          </a:p>
        </p:txBody>
      </p:sp>
      <p:sp>
        <p:nvSpPr>
          <p:cNvPr id="8" name="Rectangle: Rounded Corners 7">
            <a:extLst>
              <a:ext uri="{FF2B5EF4-FFF2-40B4-BE49-F238E27FC236}">
                <a16:creationId xmlns:a16="http://schemas.microsoft.com/office/drawing/2014/main" id="{949CFA6E-F8A6-D6F7-B393-A462EB5052C5}"/>
              </a:ext>
            </a:extLst>
          </p:cNvPr>
          <p:cNvSpPr/>
          <p:nvPr/>
        </p:nvSpPr>
        <p:spPr>
          <a:xfrm>
            <a:off x="2673531" y="4698976"/>
            <a:ext cx="2891245" cy="1689462"/>
          </a:xfrm>
          <a:prstGeom prst="roundRect">
            <a:avLst>
              <a:gd name="adj" fmla="val 9451"/>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b="1" dirty="0"/>
              <a:t>Player Data Enhancement:</a:t>
            </a:r>
            <a:br>
              <a:rPr lang="en-US" dirty="0"/>
            </a:br>
            <a:r>
              <a:rPr lang="en-US" sz="1400" dirty="0"/>
              <a:t>Future work could focus on gathering more complete player data to allow for deeper country-level analysis.</a:t>
            </a:r>
          </a:p>
        </p:txBody>
      </p:sp>
      <p:sp>
        <p:nvSpPr>
          <p:cNvPr id="9" name="Rectangle: Rounded Corners 8">
            <a:extLst>
              <a:ext uri="{FF2B5EF4-FFF2-40B4-BE49-F238E27FC236}">
                <a16:creationId xmlns:a16="http://schemas.microsoft.com/office/drawing/2014/main" id="{5CF79FF0-F92C-ED66-A5FA-3A1BA8660993}"/>
              </a:ext>
            </a:extLst>
          </p:cNvPr>
          <p:cNvSpPr/>
          <p:nvPr/>
        </p:nvSpPr>
        <p:spPr>
          <a:xfrm>
            <a:off x="5878285" y="4698976"/>
            <a:ext cx="2891245" cy="1689462"/>
          </a:xfrm>
          <a:prstGeom prst="roundRect">
            <a:avLst>
              <a:gd name="adj" fmla="val 9451"/>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b="1" dirty="0"/>
              <a:t>Penalties Analysis:</a:t>
            </a:r>
            <a:br>
              <a:rPr lang="en-US" dirty="0"/>
            </a:br>
            <a:r>
              <a:rPr lang="en-US" sz="1400" dirty="0"/>
              <a:t>Expanding the dataset to include missed penalties would enable a more detailed study of this crucial game factor.</a:t>
            </a:r>
          </a:p>
        </p:txBody>
      </p:sp>
      <p:sp>
        <p:nvSpPr>
          <p:cNvPr id="10" name="TextBox 9">
            <a:extLst>
              <a:ext uri="{FF2B5EF4-FFF2-40B4-BE49-F238E27FC236}">
                <a16:creationId xmlns:a16="http://schemas.microsoft.com/office/drawing/2014/main" id="{A42F4118-08D6-707D-2009-581CDC02A796}"/>
              </a:ext>
            </a:extLst>
          </p:cNvPr>
          <p:cNvSpPr txBox="1"/>
          <p:nvPr/>
        </p:nvSpPr>
        <p:spPr>
          <a:xfrm>
            <a:off x="197972" y="3282987"/>
            <a:ext cx="1352154" cy="400110"/>
          </a:xfrm>
          <a:prstGeom prst="rect">
            <a:avLst/>
          </a:prstGeom>
          <a:noFill/>
        </p:spPr>
        <p:txBody>
          <a:bodyPr wrap="square" rtlCol="0">
            <a:spAutoFit/>
          </a:bodyPr>
          <a:lstStyle/>
          <a:p>
            <a:r>
              <a:rPr lang="en-US" sz="2000" dirty="0"/>
              <a:t>Limitations</a:t>
            </a:r>
          </a:p>
        </p:txBody>
      </p:sp>
      <p:cxnSp>
        <p:nvCxnSpPr>
          <p:cNvPr id="12" name="Straight Arrow Connector 11">
            <a:extLst>
              <a:ext uri="{FF2B5EF4-FFF2-40B4-BE49-F238E27FC236}">
                <a16:creationId xmlns:a16="http://schemas.microsoft.com/office/drawing/2014/main" id="{77F8E679-A07D-60FB-3949-E3EEA3B9C834}"/>
              </a:ext>
            </a:extLst>
          </p:cNvPr>
          <p:cNvCxnSpPr>
            <a:cxnSpLocks/>
            <a:stCxn id="10" idx="3"/>
          </p:cNvCxnSpPr>
          <p:nvPr/>
        </p:nvCxnSpPr>
        <p:spPr>
          <a:xfrm>
            <a:off x="1550126" y="3483042"/>
            <a:ext cx="101890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A5B0154D-6116-1742-AF98-53FA67F07EDA}"/>
              </a:ext>
            </a:extLst>
          </p:cNvPr>
          <p:cNvSpPr txBox="1"/>
          <p:nvPr/>
        </p:nvSpPr>
        <p:spPr>
          <a:xfrm>
            <a:off x="197971" y="5420942"/>
            <a:ext cx="1517617" cy="400110"/>
          </a:xfrm>
          <a:prstGeom prst="rect">
            <a:avLst/>
          </a:prstGeom>
          <a:noFill/>
        </p:spPr>
        <p:txBody>
          <a:bodyPr wrap="square" rtlCol="0">
            <a:spAutoFit/>
          </a:bodyPr>
          <a:lstStyle/>
          <a:p>
            <a:r>
              <a:rPr lang="en-US" sz="2000" dirty="0"/>
              <a:t>Future Work</a:t>
            </a:r>
          </a:p>
        </p:txBody>
      </p:sp>
      <p:cxnSp>
        <p:nvCxnSpPr>
          <p:cNvPr id="23" name="Straight Arrow Connector 22">
            <a:extLst>
              <a:ext uri="{FF2B5EF4-FFF2-40B4-BE49-F238E27FC236}">
                <a16:creationId xmlns:a16="http://schemas.microsoft.com/office/drawing/2014/main" id="{D56108B5-DE39-0C2D-8099-B1CBEB954DDA}"/>
              </a:ext>
            </a:extLst>
          </p:cNvPr>
          <p:cNvCxnSpPr>
            <a:cxnSpLocks/>
            <a:stCxn id="21" idx="3"/>
          </p:cNvCxnSpPr>
          <p:nvPr/>
        </p:nvCxnSpPr>
        <p:spPr>
          <a:xfrm>
            <a:off x="1715588" y="5620997"/>
            <a:ext cx="8534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1004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21"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336136" y="1336710"/>
            <a:ext cx="6858000" cy="418458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88181" y="1092216"/>
            <a:ext cx="6346209" cy="418206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33933" y="3515977"/>
            <a:ext cx="2501979" cy="418206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76002" y="1496845"/>
            <a:ext cx="6858001" cy="3864309"/>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277" y="1668285"/>
            <a:ext cx="4318303" cy="3238727"/>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2">
            <a:extLst>
              <a:ext uri="{FF2B5EF4-FFF2-40B4-BE49-F238E27FC236}">
                <a16:creationId xmlns:a16="http://schemas.microsoft.com/office/drawing/2014/main" id="{FBC9D836-A646-DB0B-D4DA-90767F5BE4A1}"/>
              </a:ext>
            </a:extLst>
          </p:cNvPr>
          <p:cNvSpPr>
            <a:spLocks noGrp="1" noChangeArrowheads="1"/>
          </p:cNvSpPr>
          <p:nvPr>
            <p:ph type="title"/>
          </p:nvPr>
        </p:nvSpPr>
        <p:spPr bwMode="auto">
          <a:xfrm>
            <a:off x="320844" y="971763"/>
            <a:ext cx="3172575" cy="338749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b" anchorCtr="0" compatLnSpc="1">
            <a:prstTxWarp prst="textNoShape">
              <a:avLst/>
            </a:prstTxWarp>
            <a:normAutofit/>
          </a:bodyPr>
          <a:lstStyle/>
          <a:p>
            <a:pPr marL="0" marR="0" lvl="0" indent="0" algn="r" defTabSz="914400" fontAlgn="base">
              <a:lnSpc>
                <a:spcPct val="90000"/>
              </a:lnSpc>
              <a:spcAft>
                <a:spcPct val="0"/>
              </a:spcAft>
              <a:buClrTx/>
              <a:buSzTx/>
              <a:tabLst/>
            </a:pPr>
            <a:r>
              <a:rPr kumimoji="0" lang="en-US" altLang="en-US" sz="3500" b="1" i="0" u="none" strike="noStrike" kern="1200" cap="none" normalizeH="0" baseline="0" dirty="0">
                <a:ln>
                  <a:noFill/>
                </a:ln>
                <a:solidFill>
                  <a:srgbClr val="FFFFFF"/>
                </a:solidFill>
                <a:effectLst/>
                <a:latin typeface="+mj-lt"/>
                <a:ea typeface="+mj-ea"/>
                <a:cs typeface="+mj-cs"/>
              </a:rPr>
              <a:t>Thank you for your attention!</a:t>
            </a:r>
            <a:endParaRPr kumimoji="0" lang="en-US" altLang="en-US" sz="3500" b="0" i="0" u="none" strike="noStrike" kern="1200" cap="none" normalizeH="0" baseline="0" dirty="0">
              <a:ln>
                <a:noFill/>
              </a:ln>
              <a:solidFill>
                <a:srgbClr val="FFFFFF"/>
              </a:solidFill>
              <a:effectLst/>
              <a:latin typeface="+mj-lt"/>
              <a:ea typeface="+mj-ea"/>
              <a:cs typeface="+mj-cs"/>
            </a:endParaRPr>
          </a:p>
          <a:p>
            <a:pPr marL="0" marR="0" lvl="0" indent="0" algn="r" defTabSz="914400" fontAlgn="base">
              <a:lnSpc>
                <a:spcPct val="90000"/>
              </a:lnSpc>
              <a:spcAft>
                <a:spcPct val="0"/>
              </a:spcAft>
              <a:buClrTx/>
              <a:buSzTx/>
              <a:tabLst/>
            </a:pPr>
            <a:endParaRPr kumimoji="0" lang="en-US" altLang="en-US" sz="3500" b="0" i="0" u="none" strike="noStrike" kern="1200" cap="none" normalizeH="0" baseline="0" dirty="0">
              <a:ln>
                <a:noFill/>
              </a:ln>
              <a:solidFill>
                <a:srgbClr val="FFFFFF"/>
              </a:solidFill>
              <a:effectLst/>
              <a:latin typeface="+mj-lt"/>
              <a:ea typeface="+mj-ea"/>
              <a:cs typeface="+mj-cs"/>
            </a:endParaRPr>
          </a:p>
        </p:txBody>
      </p:sp>
      <p:sp>
        <p:nvSpPr>
          <p:cNvPr id="5" name="Rectangle 2">
            <a:extLst>
              <a:ext uri="{FF2B5EF4-FFF2-40B4-BE49-F238E27FC236}">
                <a16:creationId xmlns:a16="http://schemas.microsoft.com/office/drawing/2014/main" id="{61AE593C-5C47-6186-85CC-A67C77D47E11}"/>
              </a:ext>
            </a:extLst>
          </p:cNvPr>
          <p:cNvSpPr txBox="1">
            <a:spLocks noChangeArrowheads="1"/>
          </p:cNvSpPr>
          <p:nvPr/>
        </p:nvSpPr>
        <p:spPr bwMode="auto">
          <a:xfrm>
            <a:off x="4766581" y="649480"/>
            <a:ext cx="4042815" cy="554604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indent="-228600" algn="l" defTabSz="914400" fontAlgn="base">
              <a:lnSpc>
                <a:spcPct val="150000"/>
              </a:lnSpc>
              <a:spcBef>
                <a:spcPts val="1000"/>
              </a:spcBef>
              <a:spcAft>
                <a:spcPct val="0"/>
              </a:spcAft>
              <a:buFont typeface="Arial" panose="020B0604020202020204" pitchFamily="34" charset="0"/>
              <a:buChar char="•"/>
            </a:pPr>
            <a:r>
              <a:rPr lang="en-US" sz="1700" dirty="0">
                <a:latin typeface="+mn-lt"/>
                <a:ea typeface="+mn-ea"/>
                <a:cs typeface="+mn-cs"/>
              </a:rPr>
              <a:t>Special thanks to our great Instructor  Amira Shahin for her invaluable guidance throughout this Intuitive </a:t>
            </a:r>
            <a:endParaRPr lang="en-US" altLang="en-US" sz="1700" dirty="0">
              <a:latin typeface="+mn-lt"/>
              <a:ea typeface="+mn-ea"/>
              <a:cs typeface="+mn-cs"/>
            </a:endParaRPr>
          </a:p>
        </p:txBody>
      </p:sp>
      <p:pic>
        <p:nvPicPr>
          <p:cNvPr id="7" name="Graphic 6" descr="Smiling with hearts face outline with solid fill">
            <a:extLst>
              <a:ext uri="{FF2B5EF4-FFF2-40B4-BE49-F238E27FC236}">
                <a16:creationId xmlns:a16="http://schemas.microsoft.com/office/drawing/2014/main" id="{3348BCFD-F85D-96B6-49D1-DD27F37DB1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92394" y="3666229"/>
            <a:ext cx="373604" cy="373604"/>
          </a:xfrm>
          <a:prstGeom prst="rect">
            <a:avLst/>
          </a:prstGeom>
        </p:spPr>
      </p:pic>
    </p:spTree>
    <p:extLst>
      <p:ext uri="{BB962C8B-B14F-4D97-AF65-F5344CB8AC3E}">
        <p14:creationId xmlns:p14="http://schemas.microsoft.com/office/powerpoint/2010/main" val="3460670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2F4D5922-434B-4829-B93E-02DC38A295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F35FBA24-5C01-4635-A984-1DB6E340B0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 name="Group 85">
            <a:extLst>
              <a:ext uri="{FF2B5EF4-FFF2-40B4-BE49-F238E27FC236}">
                <a16:creationId xmlns:a16="http://schemas.microsoft.com/office/drawing/2014/main" id="{04852F4F-4A7E-444E-BC99-C0CADA9B04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75420"/>
            <a:ext cx="9036544" cy="4093306"/>
            <a:chOff x="1" y="2075420"/>
            <a:chExt cx="12048729" cy="4093306"/>
          </a:xfrm>
        </p:grpSpPr>
        <p:sp>
          <p:nvSpPr>
            <p:cNvPr id="87" name="Oval 86">
              <a:extLst>
                <a:ext uri="{FF2B5EF4-FFF2-40B4-BE49-F238E27FC236}">
                  <a16:creationId xmlns:a16="http://schemas.microsoft.com/office/drawing/2014/main" id="{222FE984-5918-4CB5-8087-DE60EDDC0A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F4B960DD-8968-418D-A06C-436CB677B1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2D09607-6CF6-492B-9F82-ACE6B07A81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B1067204-A66E-4D3B-9BDE-F8E0AFF5E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90">
              <a:extLst>
                <a:ext uri="{FF2B5EF4-FFF2-40B4-BE49-F238E27FC236}">
                  <a16:creationId xmlns:a16="http://schemas.microsoft.com/office/drawing/2014/main" id="{3DBA1EE3-8D95-42A0-A32A-AA9D0E771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A3B2B9ED-844B-4364-AD69-BF0F9B939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473202" y="630936"/>
            <a:ext cx="4626046" cy="2819399"/>
          </a:xfrm>
          <a:noFill/>
        </p:spPr>
        <p:txBody>
          <a:bodyPr vert="horz" lIns="91440" tIns="45720" rIns="91440" bIns="45720" rtlCol="0" anchor="b">
            <a:normAutofit/>
          </a:bodyPr>
          <a:lstStyle/>
          <a:p>
            <a:pPr algn="l" defTabSz="914400">
              <a:lnSpc>
                <a:spcPct val="90000"/>
              </a:lnSpc>
              <a:defRPr sz="2400" b="1"/>
            </a:pPr>
            <a:r>
              <a:rPr lang="en-US" sz="4200" kern="1200">
                <a:solidFill>
                  <a:schemeClr val="bg1"/>
                </a:solidFill>
                <a:latin typeface="+mj-lt"/>
                <a:ea typeface="+mj-ea"/>
                <a:cs typeface="+mj-cs"/>
              </a:rPr>
              <a:t>Q&amp;A</a:t>
            </a:r>
          </a:p>
        </p:txBody>
      </p:sp>
      <p:sp>
        <p:nvSpPr>
          <p:cNvPr id="94" name="Rectangle 93">
            <a:extLst>
              <a:ext uri="{FF2B5EF4-FFF2-40B4-BE49-F238E27FC236}">
                <a16:creationId xmlns:a16="http://schemas.microsoft.com/office/drawing/2014/main" id="{5819102A-0400-4C1F-8614-973F5262EF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444567" y="1160742"/>
            <a:ext cx="2796461" cy="533439"/>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EA8FBDFC-CF2A-4A9A-88B1-15D45D68BC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44654" y="317578"/>
            <a:ext cx="411480" cy="549007"/>
            <a:chOff x="7029447" y="3514725"/>
            <a:chExt cx="1285875" cy="549007"/>
          </a:xfrm>
        </p:grpSpPr>
        <p:cxnSp>
          <p:nvCxnSpPr>
            <p:cNvPr id="97" name="Straight Connector 96">
              <a:extLst>
                <a:ext uri="{FF2B5EF4-FFF2-40B4-BE49-F238E27FC236}">
                  <a16:creationId xmlns:a16="http://schemas.microsoft.com/office/drawing/2014/main" id="{4EC299EF-4D18-40D1-AAB9-5082B26ABFB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649880C-55B6-4C46-A7F6-6A2856231B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2C809907-F418-42B7-B7DA-7578B44AAB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71152CA-C7C6-498B-AC68-B4620D2421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102" name="Oval 101">
            <a:extLst>
              <a:ext uri="{FF2B5EF4-FFF2-40B4-BE49-F238E27FC236}">
                <a16:creationId xmlns:a16="http://schemas.microsoft.com/office/drawing/2014/main" id="{59383479-A4F3-459F-A2B1-EB48DF734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922755" y="2740770"/>
            <a:ext cx="1381607" cy="1036205"/>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CF1485CA-41D2-421F-B28D-15EF845D5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140785"/>
            <a:ext cx="4571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6" name="Group 105">
            <a:extLst>
              <a:ext uri="{FF2B5EF4-FFF2-40B4-BE49-F238E27FC236}">
                <a16:creationId xmlns:a16="http://schemas.microsoft.com/office/drawing/2014/main" id="{04ED96A1-E6CA-493F-8610-6B8B7A28E3E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45785" y="5940560"/>
            <a:ext cx="1285875" cy="549007"/>
            <a:chOff x="7029447" y="3514725"/>
            <a:chExt cx="1285875" cy="549007"/>
          </a:xfrm>
        </p:grpSpPr>
        <p:cxnSp>
          <p:nvCxnSpPr>
            <p:cNvPr id="107" name="Straight Connector 106">
              <a:extLst>
                <a:ext uri="{FF2B5EF4-FFF2-40B4-BE49-F238E27FC236}">
                  <a16:creationId xmlns:a16="http://schemas.microsoft.com/office/drawing/2014/main" id="{3C9231B8-0812-4FDE-9AC6-94984E20AC0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BF59FE3-7AD8-46E8-9440-D268639942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EEEDF00-F676-4147-BAF0-64840E2857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94D3F73A-55E6-4A58-872D-BE9E9C7C30E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TextBox 2"/>
          <p:cNvSpPr txBox="1"/>
          <p:nvPr/>
        </p:nvSpPr>
        <p:spPr>
          <a:xfrm>
            <a:off x="473202" y="3618911"/>
            <a:ext cx="4626046" cy="2577833"/>
          </a:xfrm>
          <a:prstGeom prst="rect">
            <a:avLst/>
          </a:prstGeom>
          <a:noFill/>
        </p:spPr>
        <p:txBody>
          <a:bodyPr vert="horz" lIns="91440" tIns="45720" rIns="91440" bIns="45720" rtlCol="0" anchor="t">
            <a:normAutofit/>
          </a:bodyPr>
          <a:lstStyle/>
          <a:p>
            <a:pPr defTabSz="914400">
              <a:lnSpc>
                <a:spcPct val="90000"/>
              </a:lnSpc>
              <a:spcBef>
                <a:spcPts val="1000"/>
              </a:spcBef>
              <a:defRPr sz="1800">
                <a:solidFill>
                  <a:srgbClr val="000000"/>
                </a:solidFill>
              </a:defRPr>
            </a:pPr>
            <a:r>
              <a:rPr lang="en-US" sz="2400" kern="1200">
                <a:solidFill>
                  <a:schemeClr val="bg1"/>
                </a:solidFill>
                <a:latin typeface="+mn-lt"/>
                <a:ea typeface="+mn-ea"/>
                <a:cs typeface="+mn-cs"/>
              </a:rPr>
              <a:t>Invite Questions: Open the floor for questions and discussions.</a:t>
            </a:r>
          </a:p>
        </p:txBody>
      </p:sp>
      <p:pic>
        <p:nvPicPr>
          <p:cNvPr id="7" name="Graphic 6" descr="Help">
            <a:extLst>
              <a:ext uri="{FF2B5EF4-FFF2-40B4-BE49-F238E27FC236}">
                <a16:creationId xmlns:a16="http://schemas.microsoft.com/office/drawing/2014/main" id="{8379C8BE-DF89-BBE1-5D3D-A47758E485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57041" y="1894111"/>
            <a:ext cx="3100577" cy="3100577"/>
          </a:xfrm>
          <a:prstGeom prst="rect">
            <a:avLst/>
          </a:prstGeom>
        </p:spPr>
      </p:pic>
      <p:grpSp>
        <p:nvGrpSpPr>
          <p:cNvPr id="112" name="Group 111">
            <a:extLst>
              <a:ext uri="{FF2B5EF4-FFF2-40B4-BE49-F238E27FC236}">
                <a16:creationId xmlns:a16="http://schemas.microsoft.com/office/drawing/2014/main" id="{8D2BC472-0671-410F-BA77-E46AA62106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5302357" y="851510"/>
            <a:ext cx="304800" cy="322326"/>
            <a:chOff x="215328" y="-46937"/>
            <a:chExt cx="304800" cy="2773841"/>
          </a:xfrm>
        </p:grpSpPr>
        <p:cxnSp>
          <p:nvCxnSpPr>
            <p:cNvPr id="113" name="Straight Connector 112">
              <a:extLst>
                <a:ext uri="{FF2B5EF4-FFF2-40B4-BE49-F238E27FC236}">
                  <a16:creationId xmlns:a16="http://schemas.microsoft.com/office/drawing/2014/main" id="{DC68B2A3-267E-4DE4-8DD5-C0378482D2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6474CC6-D7FB-4A38-8991-680F048CFF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5825D0E-A1E4-4466-81B2-33325B3B3F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A1BD1E16-C3EF-4A05-9C71-590A55BFC5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18" name="Group 117">
            <a:extLst>
              <a:ext uri="{FF2B5EF4-FFF2-40B4-BE49-F238E27FC236}">
                <a16:creationId xmlns:a16="http://schemas.microsoft.com/office/drawing/2014/main" id="{B1A0CF5C-68C2-4432-BC2D-5A124C7B6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07958" y="4945279"/>
            <a:ext cx="964406" cy="549007"/>
            <a:chOff x="7029447" y="3514725"/>
            <a:chExt cx="1285875" cy="549007"/>
          </a:xfrm>
        </p:grpSpPr>
        <p:cxnSp>
          <p:nvCxnSpPr>
            <p:cNvPr id="119" name="Straight Connector 118">
              <a:extLst>
                <a:ext uri="{FF2B5EF4-FFF2-40B4-BE49-F238E27FC236}">
                  <a16:creationId xmlns:a16="http://schemas.microsoft.com/office/drawing/2014/main" id="{73E76A51-C6FF-4566-9670-D405D4DA76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C069446D-7888-44DB-87EF-972BCEA0AB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2450BCE5-EB53-44C2-B9B9-771BAD516CD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8B2D4461-C687-4A45-933F-C4CCB4E24F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336136" y="1336710"/>
            <a:ext cx="6858000" cy="418458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88181" y="1092216"/>
            <a:ext cx="6346209" cy="418206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33933" y="3515977"/>
            <a:ext cx="2501979" cy="418206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76002" y="1496845"/>
            <a:ext cx="6858001" cy="3864309"/>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277" y="1668285"/>
            <a:ext cx="4318303" cy="3238727"/>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CC0D1F1-1F92-5734-6EC3-7CDFF1649898}"/>
              </a:ext>
            </a:extLst>
          </p:cNvPr>
          <p:cNvSpPr>
            <a:spLocks noGrp="1"/>
          </p:cNvSpPr>
          <p:nvPr>
            <p:ph type="title"/>
          </p:nvPr>
        </p:nvSpPr>
        <p:spPr>
          <a:xfrm>
            <a:off x="619797" y="586855"/>
            <a:ext cx="3172575" cy="3387497"/>
          </a:xfrm>
        </p:spPr>
        <p:txBody>
          <a:bodyPr vert="horz" lIns="91440" tIns="45720" rIns="91440" bIns="45720" rtlCol="0" anchor="b">
            <a:normAutofit/>
          </a:bodyPr>
          <a:lstStyle/>
          <a:p>
            <a:pPr algn="r" defTabSz="914400">
              <a:lnSpc>
                <a:spcPct val="90000"/>
              </a:lnSpc>
            </a:pPr>
            <a:r>
              <a:rPr lang="en-US" sz="3500" kern="1200" dirty="0">
                <a:solidFill>
                  <a:srgbClr val="FFFFFF"/>
                </a:solidFill>
                <a:latin typeface="+mj-lt"/>
                <a:ea typeface="+mj-ea"/>
                <a:cs typeface="+mj-cs"/>
              </a:rPr>
              <a:t>Agenda</a:t>
            </a:r>
          </a:p>
        </p:txBody>
      </p:sp>
      <p:sp>
        <p:nvSpPr>
          <p:cNvPr id="4" name="TextBox 3">
            <a:extLst>
              <a:ext uri="{FF2B5EF4-FFF2-40B4-BE49-F238E27FC236}">
                <a16:creationId xmlns:a16="http://schemas.microsoft.com/office/drawing/2014/main" id="{251C4A39-8250-1AF6-E691-A6DCBB2E69B2}"/>
              </a:ext>
            </a:extLst>
          </p:cNvPr>
          <p:cNvSpPr txBox="1"/>
          <p:nvPr/>
        </p:nvSpPr>
        <p:spPr>
          <a:xfrm>
            <a:off x="4553789" y="736565"/>
            <a:ext cx="4184580" cy="5546047"/>
          </a:xfrm>
          <a:prstGeom prst="rect">
            <a:avLst/>
          </a:prstGeom>
        </p:spPr>
        <p:txBody>
          <a:bodyPr vert="horz" lIns="91440" tIns="45720" rIns="91440" bIns="45720" rtlCol="0" anchor="ctr">
            <a:normAutofit/>
          </a:bodyPr>
          <a:lstStyle/>
          <a:p>
            <a:pPr marL="457200" indent="-342900" defTabSz="914400">
              <a:lnSpc>
                <a:spcPct val="90000"/>
              </a:lnSpc>
              <a:spcAft>
                <a:spcPts val="600"/>
              </a:spcAft>
              <a:buFont typeface="+mj-lt"/>
              <a:buAutoNum type="arabicPeriod"/>
            </a:pPr>
            <a:r>
              <a:rPr lang="en-US" sz="1400" dirty="0"/>
              <a:t>Problem Statement</a:t>
            </a:r>
          </a:p>
          <a:p>
            <a:pPr marL="457200" indent="-342900" defTabSz="914400">
              <a:lnSpc>
                <a:spcPct val="90000"/>
              </a:lnSpc>
              <a:spcAft>
                <a:spcPts val="600"/>
              </a:spcAft>
              <a:buFont typeface="+mj-lt"/>
              <a:buAutoNum type="arabicPeriod"/>
            </a:pPr>
            <a:r>
              <a:rPr lang="en-US" sz="1400" dirty="0"/>
              <a:t>Objective</a:t>
            </a:r>
          </a:p>
          <a:p>
            <a:pPr marL="457200" indent="-342900" defTabSz="914400">
              <a:lnSpc>
                <a:spcPct val="90000"/>
              </a:lnSpc>
              <a:spcAft>
                <a:spcPts val="600"/>
              </a:spcAft>
              <a:buFont typeface="+mj-lt"/>
              <a:buAutoNum type="arabicPeriod"/>
            </a:pPr>
            <a:r>
              <a:rPr lang="en-US" sz="1400" dirty="0"/>
              <a:t>Data and Methodology:</a:t>
            </a:r>
          </a:p>
          <a:p>
            <a:pPr marL="857250" lvl="1" indent="-342900" defTabSz="914400">
              <a:lnSpc>
                <a:spcPct val="90000"/>
              </a:lnSpc>
              <a:spcAft>
                <a:spcPts val="600"/>
              </a:spcAft>
              <a:buFont typeface="Arial" panose="020B0604020202020204" pitchFamily="34" charset="0"/>
              <a:buChar char="•"/>
            </a:pPr>
            <a:r>
              <a:rPr lang="en-US" sz="1400" dirty="0"/>
              <a:t>Data Sources</a:t>
            </a:r>
          </a:p>
          <a:p>
            <a:pPr marL="857250" lvl="1" indent="-342900" defTabSz="914400">
              <a:lnSpc>
                <a:spcPct val="90000"/>
              </a:lnSpc>
              <a:spcAft>
                <a:spcPts val="600"/>
              </a:spcAft>
              <a:buFont typeface="Arial" panose="020B0604020202020204" pitchFamily="34" charset="0"/>
              <a:buChar char="•"/>
            </a:pPr>
            <a:r>
              <a:rPr lang="en-US" sz="1400" dirty="0"/>
              <a:t>Tools Used</a:t>
            </a:r>
          </a:p>
          <a:p>
            <a:pPr marL="571500" lvl="1" indent="-342900" defTabSz="914400">
              <a:lnSpc>
                <a:spcPct val="90000"/>
              </a:lnSpc>
              <a:spcAft>
                <a:spcPts val="600"/>
              </a:spcAft>
              <a:buFont typeface="+mj-lt"/>
              <a:buAutoNum type="arabicPeriod"/>
            </a:pPr>
            <a:endParaRPr lang="en-US" sz="1400" dirty="0"/>
          </a:p>
          <a:p>
            <a:pPr marL="457200" indent="-342900" defTabSz="914400">
              <a:lnSpc>
                <a:spcPct val="90000"/>
              </a:lnSpc>
              <a:spcAft>
                <a:spcPts val="600"/>
              </a:spcAft>
              <a:buFont typeface="+mj-lt"/>
              <a:buAutoNum type="arabicPeriod"/>
            </a:pPr>
            <a:r>
              <a:rPr lang="en-US" sz="1400" dirty="0"/>
              <a:t>Initial Research</a:t>
            </a:r>
          </a:p>
          <a:p>
            <a:pPr marL="457200" indent="-342900" defTabSz="914400">
              <a:lnSpc>
                <a:spcPct val="90000"/>
              </a:lnSpc>
              <a:spcAft>
                <a:spcPts val="600"/>
              </a:spcAft>
              <a:buFont typeface="+mj-lt"/>
              <a:buAutoNum type="arabicPeriod"/>
            </a:pPr>
            <a:r>
              <a:rPr lang="en-US" sz="1400" dirty="0"/>
              <a:t>Analysis phases:</a:t>
            </a:r>
          </a:p>
          <a:p>
            <a:pPr marL="857250" lvl="1" indent="-342900" defTabSz="914400">
              <a:lnSpc>
                <a:spcPct val="90000"/>
              </a:lnSpc>
              <a:spcAft>
                <a:spcPts val="600"/>
              </a:spcAft>
              <a:buFont typeface="Arial" panose="020B0604020202020204" pitchFamily="34" charset="0"/>
              <a:buChar char="•"/>
            </a:pPr>
            <a:r>
              <a:rPr lang="en-US" sz="1400" dirty="0"/>
              <a:t>Phase one: Ask Questions</a:t>
            </a:r>
          </a:p>
          <a:p>
            <a:pPr marL="857250" lvl="1" indent="-342900" defTabSz="914400">
              <a:lnSpc>
                <a:spcPct val="90000"/>
              </a:lnSpc>
              <a:spcAft>
                <a:spcPts val="600"/>
              </a:spcAft>
              <a:buFont typeface="Arial" panose="020B0604020202020204" pitchFamily="34" charset="0"/>
              <a:buChar char="•"/>
            </a:pPr>
            <a:r>
              <a:rPr lang="en-US" sz="1400" dirty="0"/>
              <a:t>Phase two: Collect and Prepare Data</a:t>
            </a:r>
          </a:p>
          <a:p>
            <a:pPr marL="857250" lvl="1" indent="-342900" defTabSz="914400">
              <a:lnSpc>
                <a:spcPct val="90000"/>
              </a:lnSpc>
              <a:spcAft>
                <a:spcPts val="600"/>
              </a:spcAft>
              <a:buFont typeface="Arial" panose="020B0604020202020204" pitchFamily="34" charset="0"/>
              <a:buChar char="•"/>
            </a:pPr>
            <a:r>
              <a:rPr lang="en-US" sz="1400" dirty="0"/>
              <a:t>Phase three: Date Cleaning – Manipulation</a:t>
            </a:r>
          </a:p>
          <a:p>
            <a:pPr marL="857250" lvl="1" indent="-342900" defTabSz="914400">
              <a:lnSpc>
                <a:spcPct val="90000"/>
              </a:lnSpc>
              <a:spcAft>
                <a:spcPts val="600"/>
              </a:spcAft>
              <a:buFont typeface="Arial" panose="020B0604020202020204" pitchFamily="34" charset="0"/>
              <a:buChar char="•"/>
            </a:pPr>
            <a:r>
              <a:rPr lang="en-US" sz="1400" dirty="0"/>
              <a:t>Phase four: Analyze Data</a:t>
            </a:r>
          </a:p>
          <a:p>
            <a:pPr marL="857250" lvl="1" indent="-342900" defTabSz="914400">
              <a:lnSpc>
                <a:spcPct val="90000"/>
              </a:lnSpc>
              <a:spcAft>
                <a:spcPts val="600"/>
              </a:spcAft>
              <a:buFont typeface="Arial" panose="020B0604020202020204" pitchFamily="34" charset="0"/>
              <a:buChar char="•"/>
            </a:pPr>
            <a:r>
              <a:rPr lang="en-US" sz="1400" dirty="0"/>
              <a:t>Phase five: Visualize and present Data </a:t>
            </a:r>
          </a:p>
          <a:p>
            <a:pPr marL="571500" lvl="1" indent="-342900" defTabSz="914400">
              <a:lnSpc>
                <a:spcPct val="90000"/>
              </a:lnSpc>
              <a:spcAft>
                <a:spcPts val="600"/>
              </a:spcAft>
              <a:buFont typeface="+mj-lt"/>
              <a:buAutoNum type="arabicPeriod"/>
            </a:pPr>
            <a:endParaRPr lang="en-US" sz="1400" dirty="0"/>
          </a:p>
          <a:p>
            <a:pPr marL="457200" indent="-342900" defTabSz="914400">
              <a:lnSpc>
                <a:spcPct val="90000"/>
              </a:lnSpc>
              <a:spcAft>
                <a:spcPts val="600"/>
              </a:spcAft>
              <a:buFont typeface="+mj-lt"/>
              <a:buAutoNum type="arabicPeriod"/>
            </a:pPr>
            <a:r>
              <a:rPr lang="en-US" sz="1400" dirty="0"/>
              <a:t>Result </a:t>
            </a:r>
          </a:p>
          <a:p>
            <a:pPr marL="457200" indent="-342900" defTabSz="914400">
              <a:lnSpc>
                <a:spcPct val="90000"/>
              </a:lnSpc>
              <a:spcAft>
                <a:spcPts val="600"/>
              </a:spcAft>
              <a:buFont typeface="+mj-lt"/>
              <a:buAutoNum type="arabicPeriod"/>
            </a:pPr>
            <a:r>
              <a:rPr lang="en-US" sz="1400" dirty="0"/>
              <a:t>Conclusion</a:t>
            </a:r>
          </a:p>
          <a:p>
            <a:pPr marL="457200" indent="-342900" defTabSz="914400">
              <a:lnSpc>
                <a:spcPct val="90000"/>
              </a:lnSpc>
              <a:spcAft>
                <a:spcPts val="600"/>
              </a:spcAft>
              <a:buFont typeface="+mj-lt"/>
              <a:buAutoNum type="arabicPeriod"/>
            </a:pPr>
            <a:r>
              <a:rPr lang="en-US" sz="1400" dirty="0"/>
              <a:t>Limitation and Future Work</a:t>
            </a:r>
          </a:p>
        </p:txBody>
      </p:sp>
    </p:spTree>
    <p:extLst>
      <p:ext uri="{BB962C8B-B14F-4D97-AF65-F5344CB8AC3E}">
        <p14:creationId xmlns:p14="http://schemas.microsoft.com/office/powerpoint/2010/main" val="3490569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9" name="Rectangle 308">
            <a:extLst>
              <a:ext uri="{FF2B5EF4-FFF2-40B4-BE49-F238E27FC236}">
                <a16:creationId xmlns:a16="http://schemas.microsoft.com/office/drawing/2014/main" id="{DAA9D101-9817-4D16-A481-1E00352EC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Rectangle 309">
            <a:extLst>
              <a:ext uri="{FF2B5EF4-FFF2-40B4-BE49-F238E27FC236}">
                <a16:creationId xmlns:a16="http://schemas.microsoft.com/office/drawing/2014/main" id="{5370CCB5-705B-4E99-8F73-B5403ED84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323"/>
            <a:ext cx="6115048" cy="456772"/>
          </a:xfrm>
          <a:prstGeom prst="rect">
            <a:avLst/>
          </a:prstGeom>
          <a:gradFill>
            <a:gsLst>
              <a:gs pos="0">
                <a:srgbClr val="000000">
                  <a:alpha val="63000"/>
                </a:srgbClr>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Rectangle 310">
            <a:extLst>
              <a:ext uri="{FF2B5EF4-FFF2-40B4-BE49-F238E27FC236}">
                <a16:creationId xmlns:a16="http://schemas.microsoft.com/office/drawing/2014/main" id="{564B7BD9-7F70-40CA-A74D-E1E6DA334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50"/>
            <a:ext cx="9144000" cy="456773"/>
          </a:xfrm>
          <a:prstGeom prst="rect">
            <a:avLst/>
          </a:prstGeom>
          <a:gradFill>
            <a:gsLst>
              <a:gs pos="0">
                <a:schemeClr val="accent1"/>
              </a:gs>
              <a:gs pos="10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D25A51-88C0-80EB-BA84-E930ACB5664F}"/>
              </a:ext>
            </a:extLst>
          </p:cNvPr>
          <p:cNvSpPr>
            <a:spLocks noGrp="1"/>
          </p:cNvSpPr>
          <p:nvPr>
            <p:ph type="title"/>
          </p:nvPr>
        </p:nvSpPr>
        <p:spPr>
          <a:xfrm>
            <a:off x="635864" y="647165"/>
            <a:ext cx="4447066" cy="746206"/>
          </a:xfrm>
        </p:spPr>
        <p:txBody>
          <a:bodyPr vert="horz" lIns="91440" tIns="45720" rIns="91440" bIns="45720" rtlCol="0" anchor="b">
            <a:normAutofit/>
          </a:bodyPr>
          <a:lstStyle/>
          <a:p>
            <a:pPr algn="l" defTabSz="914400">
              <a:lnSpc>
                <a:spcPct val="90000"/>
              </a:lnSpc>
            </a:pPr>
            <a:r>
              <a:rPr lang="en-US" sz="4000" kern="1200" dirty="0">
                <a:solidFill>
                  <a:schemeClr val="tx1"/>
                </a:solidFill>
                <a:latin typeface="+mj-lt"/>
                <a:ea typeface="+mj-ea"/>
                <a:cs typeface="+mj-cs"/>
              </a:rPr>
              <a:t>Problem statement</a:t>
            </a:r>
          </a:p>
        </p:txBody>
      </p:sp>
      <p:pic>
        <p:nvPicPr>
          <p:cNvPr id="5" name="Picture 4" descr="A hand touching a gear with a question mark&#10;&#10;Description automatically generated">
            <a:extLst>
              <a:ext uri="{FF2B5EF4-FFF2-40B4-BE49-F238E27FC236}">
                <a16:creationId xmlns:a16="http://schemas.microsoft.com/office/drawing/2014/main" id="{2322F13D-6608-8B44-CBBE-A8A989F2D343}"/>
              </a:ext>
            </a:extLst>
          </p:cNvPr>
          <p:cNvPicPr>
            <a:picLocks noChangeAspect="1"/>
          </p:cNvPicPr>
          <p:nvPr/>
        </p:nvPicPr>
        <p:blipFill>
          <a:blip r:embed="rId2"/>
          <a:stretch>
            <a:fillRect/>
          </a:stretch>
        </p:blipFill>
        <p:spPr>
          <a:xfrm>
            <a:off x="6269679" y="2570468"/>
            <a:ext cx="2363332" cy="2363332"/>
          </a:xfrm>
          <a:prstGeom prst="rect">
            <a:avLst/>
          </a:prstGeom>
        </p:spPr>
      </p:pic>
      <p:sp>
        <p:nvSpPr>
          <p:cNvPr id="6" name="TextBox 5">
            <a:extLst>
              <a:ext uri="{FF2B5EF4-FFF2-40B4-BE49-F238E27FC236}">
                <a16:creationId xmlns:a16="http://schemas.microsoft.com/office/drawing/2014/main" id="{8DED653C-ADB1-8992-CF98-81F14D56A1FA}"/>
              </a:ext>
            </a:extLst>
          </p:cNvPr>
          <p:cNvSpPr txBox="1"/>
          <p:nvPr/>
        </p:nvSpPr>
        <p:spPr>
          <a:xfrm>
            <a:off x="635863" y="2027129"/>
            <a:ext cx="5230099" cy="3747436"/>
          </a:xfrm>
          <a:prstGeom prst="rect">
            <a:avLst/>
          </a:prstGeom>
          <a:noFill/>
        </p:spPr>
        <p:txBody>
          <a:bodyPr wrap="square">
            <a:spAutoFit/>
          </a:bodyPr>
          <a:lstStyle/>
          <a:p>
            <a:pPr>
              <a:lnSpc>
                <a:spcPct val="150000"/>
              </a:lnSpc>
            </a:pPr>
            <a:r>
              <a:rPr lang="en-US" sz="1600" dirty="0"/>
              <a:t>With such a long history and a wealth of data available, understanding key insights from over 90 years of World Cup tournaments can be overwhelming, and there isn’t an easy way to explore or interact with this data in a meaningful way. It’s not just about who won or who scored the most goals; it's about uncovering trends, patterns, and hidden stories that can give us a deeper understanding of team performances and the tournament’s evolution. The challenge lies in transforming this vast data into meaningful insights that can be easily understood and visually explored.</a:t>
            </a:r>
          </a:p>
        </p:txBody>
      </p:sp>
    </p:spTree>
    <p:extLst>
      <p:ext uri="{BB962C8B-B14F-4D97-AF65-F5344CB8AC3E}">
        <p14:creationId xmlns:p14="http://schemas.microsoft.com/office/powerpoint/2010/main" val="3452625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9" name="Rectangle 308">
            <a:extLst>
              <a:ext uri="{FF2B5EF4-FFF2-40B4-BE49-F238E27FC236}">
                <a16:creationId xmlns:a16="http://schemas.microsoft.com/office/drawing/2014/main" id="{DAA9D101-9817-4D16-A481-1E00352EC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Rectangle 309">
            <a:extLst>
              <a:ext uri="{FF2B5EF4-FFF2-40B4-BE49-F238E27FC236}">
                <a16:creationId xmlns:a16="http://schemas.microsoft.com/office/drawing/2014/main" id="{5370CCB5-705B-4E99-8F73-B5403ED84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323"/>
            <a:ext cx="6115048" cy="456772"/>
          </a:xfrm>
          <a:prstGeom prst="rect">
            <a:avLst/>
          </a:prstGeom>
          <a:gradFill>
            <a:gsLst>
              <a:gs pos="0">
                <a:srgbClr val="000000">
                  <a:alpha val="63000"/>
                </a:srgbClr>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Rectangle 310">
            <a:extLst>
              <a:ext uri="{FF2B5EF4-FFF2-40B4-BE49-F238E27FC236}">
                <a16:creationId xmlns:a16="http://schemas.microsoft.com/office/drawing/2014/main" id="{564B7BD9-7F70-40CA-A74D-E1E6DA334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50"/>
            <a:ext cx="9144000" cy="456773"/>
          </a:xfrm>
          <a:prstGeom prst="rect">
            <a:avLst/>
          </a:prstGeom>
          <a:gradFill>
            <a:gsLst>
              <a:gs pos="0">
                <a:schemeClr val="accent1"/>
              </a:gs>
              <a:gs pos="10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artoon of a football player kicking a ball&#10;&#10;Description automatically generated">
            <a:extLst>
              <a:ext uri="{FF2B5EF4-FFF2-40B4-BE49-F238E27FC236}">
                <a16:creationId xmlns:a16="http://schemas.microsoft.com/office/drawing/2014/main" id="{9EFCE466-F8B7-E3E9-46F9-D97FFCB13AB6}"/>
              </a:ext>
            </a:extLst>
          </p:cNvPr>
          <p:cNvPicPr>
            <a:picLocks noChangeAspect="1"/>
          </p:cNvPicPr>
          <p:nvPr/>
        </p:nvPicPr>
        <p:blipFill>
          <a:blip r:embed="rId2"/>
          <a:stretch>
            <a:fillRect/>
          </a:stretch>
        </p:blipFill>
        <p:spPr>
          <a:xfrm>
            <a:off x="6421542" y="1136939"/>
            <a:ext cx="2210153" cy="2210153"/>
          </a:xfrm>
          <a:prstGeom prst="rect">
            <a:avLst/>
          </a:prstGeom>
        </p:spPr>
      </p:pic>
      <p:pic>
        <p:nvPicPr>
          <p:cNvPr id="7" name="Graphic 6" descr="Soccer">
            <a:extLst>
              <a:ext uri="{FF2B5EF4-FFF2-40B4-BE49-F238E27FC236}">
                <a16:creationId xmlns:a16="http://schemas.microsoft.com/office/drawing/2014/main" id="{38091C9B-C78E-0604-5B8F-FF62C8A882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94220" y="3713398"/>
            <a:ext cx="2243263" cy="2243263"/>
          </a:xfrm>
          <a:prstGeom prst="rect">
            <a:avLst/>
          </a:prstGeom>
        </p:spPr>
      </p:pic>
      <p:sp>
        <p:nvSpPr>
          <p:cNvPr id="4" name="Title 3">
            <a:extLst>
              <a:ext uri="{FF2B5EF4-FFF2-40B4-BE49-F238E27FC236}">
                <a16:creationId xmlns:a16="http://schemas.microsoft.com/office/drawing/2014/main" id="{2D64D9B8-4F38-18F6-5258-81F8C0C37850}"/>
              </a:ext>
            </a:extLst>
          </p:cNvPr>
          <p:cNvSpPr>
            <a:spLocks noGrp="1"/>
          </p:cNvSpPr>
          <p:nvPr>
            <p:ph type="title"/>
          </p:nvPr>
        </p:nvSpPr>
        <p:spPr>
          <a:xfrm>
            <a:off x="710242" y="503863"/>
            <a:ext cx="4114800" cy="1043169"/>
          </a:xfrm>
        </p:spPr>
        <p:txBody>
          <a:bodyPr/>
          <a:lstStyle/>
          <a:p>
            <a:pPr algn="l"/>
            <a:r>
              <a:rPr lang="en-US" sz="4400" dirty="0"/>
              <a:t>Objective</a:t>
            </a:r>
            <a:endParaRPr lang="en-US" dirty="0"/>
          </a:p>
        </p:txBody>
      </p:sp>
      <p:sp>
        <p:nvSpPr>
          <p:cNvPr id="3" name="TextBox 2">
            <a:extLst>
              <a:ext uri="{FF2B5EF4-FFF2-40B4-BE49-F238E27FC236}">
                <a16:creationId xmlns:a16="http://schemas.microsoft.com/office/drawing/2014/main" id="{44833D79-A9CB-1870-F6FA-0DE7FFDD06EF}"/>
              </a:ext>
            </a:extLst>
          </p:cNvPr>
          <p:cNvSpPr txBox="1"/>
          <p:nvPr/>
        </p:nvSpPr>
        <p:spPr>
          <a:xfrm>
            <a:off x="537839" y="1921625"/>
            <a:ext cx="5353048" cy="3583545"/>
          </a:xfrm>
          <a:prstGeom prst="rect">
            <a:avLst/>
          </a:prstGeom>
          <a:noFill/>
        </p:spPr>
        <p:txBody>
          <a:bodyPr wrap="square">
            <a:spAutoFit/>
          </a:bodyPr>
          <a:lstStyle/>
          <a:p>
            <a:pPr>
              <a:lnSpc>
                <a:spcPct val="150000"/>
              </a:lnSpc>
            </a:pPr>
            <a:r>
              <a:rPr lang="en-US" sz="1700" dirty="0"/>
              <a:t>The main objective of this project is to provide an interactive and comprehensive dashboard that analyzes the performance of countries, players, and tournaments over the years. We aim to simplify the complex data into visually appealing insights, focusing on final match details, top scorers, and country-specific performance. Ultimately, the goal is to offer a dynamic tool that can be used to explore the rich history of the FIFA World Cup and provide answers to questions both fans and analysts may have.</a:t>
            </a:r>
          </a:p>
        </p:txBody>
      </p:sp>
    </p:spTree>
    <p:extLst>
      <p:ext uri="{BB962C8B-B14F-4D97-AF65-F5344CB8AC3E}">
        <p14:creationId xmlns:p14="http://schemas.microsoft.com/office/powerpoint/2010/main" val="503781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3" name="Rectangle 9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88503B-DAD5-9298-CF53-DF32762A4E57}"/>
              </a:ext>
            </a:extLst>
          </p:cNvPr>
          <p:cNvSpPr>
            <a:spLocks noGrp="1"/>
          </p:cNvSpPr>
          <p:nvPr>
            <p:ph type="title"/>
          </p:nvPr>
        </p:nvSpPr>
        <p:spPr>
          <a:xfrm>
            <a:off x="617581" y="921715"/>
            <a:ext cx="3872267" cy="2635993"/>
          </a:xfrm>
        </p:spPr>
        <p:txBody>
          <a:bodyPr vert="horz" lIns="91440" tIns="45720" rIns="91440" bIns="45720" rtlCol="0" anchor="b">
            <a:normAutofit/>
          </a:bodyPr>
          <a:lstStyle/>
          <a:p>
            <a:pPr algn="l" defTabSz="914400">
              <a:lnSpc>
                <a:spcPct val="90000"/>
              </a:lnSpc>
            </a:pPr>
            <a:r>
              <a:rPr lang="en-US" sz="4200" kern="1200" dirty="0">
                <a:solidFill>
                  <a:schemeClr val="tx1"/>
                </a:solidFill>
                <a:latin typeface="+mj-lt"/>
                <a:ea typeface="+mj-ea"/>
                <a:cs typeface="+mj-cs"/>
              </a:rPr>
              <a:t>Data and Methodology</a:t>
            </a:r>
          </a:p>
        </p:txBody>
      </p:sp>
      <p:sp>
        <p:nvSpPr>
          <p:cNvPr id="95" name="Rectangle 94">
            <a:extLst>
              <a:ext uri="{FF2B5EF4-FFF2-40B4-BE49-F238E27FC236}">
                <a16:creationId xmlns:a16="http://schemas.microsoft.com/office/drawing/2014/main" id="{BC05CA36-AD6A-4ABF-9A05-52E5A143D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22214"/>
            <a:ext cx="9144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D4331EE8-85A4-4588-8D9E-70E534D47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28950" y="4022220"/>
            <a:ext cx="611504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49D6C862-61CC-4B46-8080-96583D653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22219"/>
            <a:ext cx="9190104" cy="2835781"/>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descr="BI Dashboard">
            <a:extLst>
              <a:ext uri="{FF2B5EF4-FFF2-40B4-BE49-F238E27FC236}">
                <a16:creationId xmlns:a16="http://schemas.microsoft.com/office/drawing/2014/main" id="{E23B7956-C0A1-7C78-07FD-ECDC88A2F2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30430" y="1303867"/>
            <a:ext cx="3872266" cy="3872266"/>
          </a:xfrm>
          <a:prstGeom prst="rect">
            <a:avLst/>
          </a:prstGeom>
        </p:spPr>
      </p:pic>
      <p:sp>
        <p:nvSpPr>
          <p:cNvPr id="101" name="Rectangle 100">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797"/>
            <a:ext cx="9143998" cy="457203"/>
          </a:xfrm>
          <a:prstGeom prst="rect">
            <a:avLst/>
          </a:prstGeom>
          <a:gradFill>
            <a:gsLst>
              <a:gs pos="0">
                <a:srgbClr val="000000">
                  <a:alpha val="43000"/>
                </a:srgbClr>
              </a:gs>
              <a:gs pos="79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0639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9" name="Rectangle 308">
            <a:extLst>
              <a:ext uri="{FF2B5EF4-FFF2-40B4-BE49-F238E27FC236}">
                <a16:creationId xmlns:a16="http://schemas.microsoft.com/office/drawing/2014/main" id="{DAA9D101-9817-4D16-A481-1E00352EC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8B39EA-2517-6F0B-D91E-A2B5871E96E6}"/>
              </a:ext>
            </a:extLst>
          </p:cNvPr>
          <p:cNvSpPr>
            <a:spLocks noGrp="1"/>
          </p:cNvSpPr>
          <p:nvPr>
            <p:ph type="title"/>
          </p:nvPr>
        </p:nvSpPr>
        <p:spPr>
          <a:xfrm>
            <a:off x="144584" y="303556"/>
            <a:ext cx="3709287" cy="923554"/>
          </a:xfrm>
        </p:spPr>
        <p:txBody>
          <a:bodyPr anchor="b">
            <a:normAutofit/>
          </a:bodyPr>
          <a:lstStyle/>
          <a:p>
            <a:r>
              <a:rPr lang="en-US" sz="3600" dirty="0"/>
              <a:t>1.Data Sources</a:t>
            </a:r>
          </a:p>
        </p:txBody>
      </p:sp>
      <p:sp>
        <p:nvSpPr>
          <p:cNvPr id="263" name="Rectangle 5">
            <a:extLst>
              <a:ext uri="{FF2B5EF4-FFF2-40B4-BE49-F238E27FC236}">
                <a16:creationId xmlns:a16="http://schemas.microsoft.com/office/drawing/2014/main" id="{B501462E-A48D-243F-4EDB-A8DCF891F27B}"/>
              </a:ext>
            </a:extLst>
          </p:cNvPr>
          <p:cNvSpPr>
            <a:spLocks noGrp="1" noChangeArrowheads="1"/>
          </p:cNvSpPr>
          <p:nvPr>
            <p:ph idx="1"/>
          </p:nvPr>
        </p:nvSpPr>
        <p:spPr bwMode="auto">
          <a:xfrm>
            <a:off x="597429" y="1698676"/>
            <a:ext cx="6115048" cy="423808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fontScale="92500"/>
          </a:bodyPr>
          <a:lstStyle/>
          <a:p>
            <a:pPr marL="0" marR="0" lvl="0" indent="0" defTabSz="914400" fontAlgn="base">
              <a:lnSpc>
                <a:spcPct val="160000"/>
              </a:lnSpc>
              <a:spcBef>
                <a:spcPct val="0"/>
              </a:spcBef>
              <a:spcAft>
                <a:spcPts val="600"/>
              </a:spcAft>
              <a:buClrTx/>
              <a:buSzTx/>
              <a:buNone/>
              <a:tabLst/>
            </a:pPr>
            <a:r>
              <a:rPr lang="en-US" altLang="en-US" sz="1200" b="1" dirty="0">
                <a:latin typeface="Segoe UI" panose="020B0502040204020203" pitchFamily="34" charset="0"/>
                <a:cs typeface="Segoe UI" panose="020B0502040204020203" pitchFamily="34" charset="0"/>
              </a:rPr>
              <a:t>FIFA Website:</a:t>
            </a:r>
          </a:p>
          <a:p>
            <a:pPr marL="0" marR="0" lvl="0" indent="0" defTabSz="914400" fontAlgn="base">
              <a:lnSpc>
                <a:spcPct val="160000"/>
              </a:lnSpc>
              <a:spcBef>
                <a:spcPct val="0"/>
              </a:spcBef>
              <a:spcAft>
                <a:spcPts val="600"/>
              </a:spcAft>
              <a:buClrTx/>
              <a:buSzTx/>
              <a:buNone/>
              <a:tabLst/>
            </a:pPr>
            <a:r>
              <a:rPr lang="en-US" altLang="en-US" sz="1200" dirty="0">
                <a:latin typeface="Segoe UI" panose="020B0502040204020203" pitchFamily="34" charset="0"/>
                <a:cs typeface="Segoe UI" panose="020B0502040204020203" pitchFamily="34" charset="0"/>
              </a:rPr>
              <a:t>The official website of FIFA, providing reliable tournament information, match results, team rosters, and historical records from all World Cup events.</a:t>
            </a:r>
          </a:p>
          <a:p>
            <a:pPr marL="0" marR="0" lvl="0" indent="0" defTabSz="914400" fontAlgn="base">
              <a:lnSpc>
                <a:spcPct val="160000"/>
              </a:lnSpc>
              <a:spcBef>
                <a:spcPct val="0"/>
              </a:spcBef>
              <a:spcAft>
                <a:spcPts val="600"/>
              </a:spcAft>
              <a:buClrTx/>
              <a:buSzTx/>
              <a:buNone/>
              <a:tabLst/>
            </a:pPr>
            <a:r>
              <a:rPr lang="en-US" altLang="en-US" sz="1200" b="1" dirty="0">
                <a:latin typeface="Segoe UI" panose="020B0502040204020203" pitchFamily="34" charset="0"/>
                <a:cs typeface="Segoe UI" panose="020B0502040204020203" pitchFamily="34" charset="0"/>
              </a:rPr>
              <a:t>Transfer Market:</a:t>
            </a:r>
          </a:p>
          <a:p>
            <a:pPr marL="0" marR="0" lvl="0" indent="0" defTabSz="914400" fontAlgn="base">
              <a:lnSpc>
                <a:spcPct val="160000"/>
              </a:lnSpc>
              <a:spcBef>
                <a:spcPct val="0"/>
              </a:spcBef>
              <a:spcAft>
                <a:spcPts val="600"/>
              </a:spcAft>
              <a:buClrTx/>
              <a:buSzTx/>
              <a:buNone/>
              <a:tabLst/>
            </a:pPr>
            <a:r>
              <a:rPr lang="en-US" altLang="en-US" sz="1200" dirty="0">
                <a:latin typeface="Segoe UI" panose="020B0502040204020203" pitchFamily="34" charset="0"/>
                <a:cs typeface="Segoe UI" panose="020B0502040204020203" pitchFamily="34" charset="0"/>
              </a:rPr>
              <a:t>A comprehensive platform for player and team statistics, offering insights into player performances, market values, and historical data related to football clubs and international teams.</a:t>
            </a:r>
          </a:p>
          <a:p>
            <a:pPr marL="0" marR="0" lvl="0" indent="0" defTabSz="914400" fontAlgn="base">
              <a:lnSpc>
                <a:spcPct val="160000"/>
              </a:lnSpc>
              <a:spcBef>
                <a:spcPct val="0"/>
              </a:spcBef>
              <a:spcAft>
                <a:spcPts val="600"/>
              </a:spcAft>
              <a:buClrTx/>
              <a:buSzTx/>
              <a:buNone/>
              <a:tabLst/>
            </a:pPr>
            <a:r>
              <a:rPr lang="en-US" altLang="en-US" sz="1200" b="1" dirty="0">
                <a:latin typeface="Segoe UI" panose="020B0502040204020203" pitchFamily="34" charset="0"/>
                <a:cs typeface="Segoe UI" panose="020B0502040204020203" pitchFamily="34" charset="0"/>
              </a:rPr>
              <a:t>Kaggle:</a:t>
            </a:r>
          </a:p>
          <a:p>
            <a:pPr marL="0" marR="0" lvl="0" indent="0" defTabSz="914400" fontAlgn="base">
              <a:lnSpc>
                <a:spcPct val="160000"/>
              </a:lnSpc>
              <a:spcBef>
                <a:spcPct val="0"/>
              </a:spcBef>
              <a:spcAft>
                <a:spcPts val="600"/>
              </a:spcAft>
              <a:buClrTx/>
              <a:buSzTx/>
              <a:buNone/>
              <a:tabLst/>
            </a:pPr>
            <a:r>
              <a:rPr lang="en-US" altLang="en-US" sz="1200" dirty="0">
                <a:latin typeface="Segoe UI" panose="020B0502040204020203" pitchFamily="34" charset="0"/>
                <a:cs typeface="Segoe UI" panose="020B0502040204020203" pitchFamily="34" charset="0"/>
              </a:rPr>
              <a:t>A community-driven platform that hosts datasets on various topics, including football, offering historical match data, player statistics, and user-contributed analyses for deeper insights.</a:t>
            </a:r>
          </a:p>
          <a:p>
            <a:pPr marL="0" indent="0" defTabSz="914400" fontAlgn="base">
              <a:lnSpc>
                <a:spcPct val="160000"/>
              </a:lnSpc>
              <a:spcBef>
                <a:spcPct val="0"/>
              </a:spcBef>
              <a:spcAft>
                <a:spcPts val="600"/>
              </a:spcAft>
              <a:buNone/>
            </a:pPr>
            <a:r>
              <a:rPr lang="en-US" altLang="en-US" sz="1200" b="1" dirty="0">
                <a:latin typeface="Segoe UI" panose="020B0502040204020203" pitchFamily="34" charset="0"/>
                <a:cs typeface="Segoe UI" panose="020B0502040204020203" pitchFamily="34" charset="0"/>
              </a:rPr>
              <a:t>GitHub</a:t>
            </a:r>
            <a:r>
              <a:rPr lang="en-US" altLang="en-US" sz="1200" dirty="0">
                <a:latin typeface="Segoe UI" panose="020B0502040204020203" pitchFamily="34" charset="0"/>
                <a:cs typeface="Segoe UI" panose="020B0502040204020203" pitchFamily="34" charset="0"/>
              </a:rPr>
              <a:t>:</a:t>
            </a:r>
          </a:p>
          <a:p>
            <a:pPr marL="0" marR="0" lvl="0" indent="0" defTabSz="914400" fontAlgn="base">
              <a:lnSpc>
                <a:spcPct val="160000"/>
              </a:lnSpc>
              <a:spcBef>
                <a:spcPct val="0"/>
              </a:spcBef>
              <a:spcAft>
                <a:spcPts val="600"/>
              </a:spcAft>
              <a:buClrTx/>
              <a:buSzTx/>
              <a:buNone/>
              <a:tabLst/>
            </a:pPr>
            <a:r>
              <a:rPr lang="en-US" altLang="en-US" sz="1200" dirty="0">
                <a:latin typeface="Segoe UI" panose="020B0502040204020203" pitchFamily="34" charset="0"/>
                <a:cs typeface="Segoe UI" panose="020B0502040204020203" pitchFamily="34" charset="0"/>
              </a:rPr>
              <a:t>A platform for sharing code and data analysis scripts, featuring repositories with tools and methodologies used by developers and data analysts in football analytics.</a:t>
            </a:r>
          </a:p>
          <a:p>
            <a:pPr marL="0" marR="0" lvl="0" indent="0" defTabSz="914400" rtl="0" eaLnBrk="0" fontAlgn="base" latinLnBrk="0" hangingPunct="0">
              <a:lnSpc>
                <a:spcPct val="160000"/>
              </a:lnSpc>
              <a:spcBef>
                <a:spcPct val="0"/>
              </a:spcBef>
              <a:spcAft>
                <a:spcPts val="600"/>
              </a:spcAft>
              <a:buClrTx/>
              <a:buSzTx/>
              <a:buFontTx/>
              <a:buNone/>
              <a:tabLst/>
            </a:pPr>
            <a:endParaRPr kumimoji="0" lang="en-US" altLang="en-US" sz="1200" b="0" i="0" u="none" strike="noStrike" cap="none" normalizeH="0" baseline="0" dirty="0">
              <a:ln>
                <a:noFill/>
              </a:ln>
              <a:effectLst/>
              <a:latin typeface="Arial" panose="020B0604020202020204" pitchFamily="34" charset="0"/>
            </a:endParaRPr>
          </a:p>
        </p:txBody>
      </p:sp>
      <p:pic>
        <p:nvPicPr>
          <p:cNvPr id="6" name="Picture 5" descr="A logo of a cat&#10;&#10;Description automatically generated">
            <a:extLst>
              <a:ext uri="{FF2B5EF4-FFF2-40B4-BE49-F238E27FC236}">
                <a16:creationId xmlns:a16="http://schemas.microsoft.com/office/drawing/2014/main" id="{AE419674-A6C4-50FC-FEA8-C7CC11C6677E}"/>
              </a:ext>
            </a:extLst>
          </p:cNvPr>
          <p:cNvPicPr>
            <a:picLocks noChangeAspect="1"/>
          </p:cNvPicPr>
          <p:nvPr/>
        </p:nvPicPr>
        <p:blipFill>
          <a:blip r:embed="rId2"/>
          <a:stretch>
            <a:fillRect/>
          </a:stretch>
        </p:blipFill>
        <p:spPr>
          <a:xfrm>
            <a:off x="7279889" y="4966716"/>
            <a:ext cx="1077685" cy="1077685"/>
          </a:xfrm>
          <a:prstGeom prst="rect">
            <a:avLst/>
          </a:prstGeom>
        </p:spPr>
      </p:pic>
      <p:pic>
        <p:nvPicPr>
          <p:cNvPr id="8" name="Picture 7" descr="A blue rectangular sign with white text&#10;&#10;Description automatically generated">
            <a:extLst>
              <a:ext uri="{FF2B5EF4-FFF2-40B4-BE49-F238E27FC236}">
                <a16:creationId xmlns:a16="http://schemas.microsoft.com/office/drawing/2014/main" id="{456DD8B2-1235-B897-5045-9AED004BEC7E}"/>
              </a:ext>
            </a:extLst>
          </p:cNvPr>
          <p:cNvPicPr>
            <a:picLocks noChangeAspect="1"/>
          </p:cNvPicPr>
          <p:nvPr/>
        </p:nvPicPr>
        <p:blipFill>
          <a:blip r:embed="rId3"/>
          <a:stretch>
            <a:fillRect/>
          </a:stretch>
        </p:blipFill>
        <p:spPr>
          <a:xfrm>
            <a:off x="7247885" y="1528717"/>
            <a:ext cx="1141693" cy="1141693"/>
          </a:xfrm>
          <a:prstGeom prst="rect">
            <a:avLst/>
          </a:prstGeom>
        </p:spPr>
      </p:pic>
      <p:pic>
        <p:nvPicPr>
          <p:cNvPr id="4" name="Picture 3" descr="A blue square with white letters&#10;&#10;Description automatically generated">
            <a:extLst>
              <a:ext uri="{FF2B5EF4-FFF2-40B4-BE49-F238E27FC236}">
                <a16:creationId xmlns:a16="http://schemas.microsoft.com/office/drawing/2014/main" id="{D5CB1E58-4258-EB39-687A-CAB889242790}"/>
              </a:ext>
            </a:extLst>
          </p:cNvPr>
          <p:cNvPicPr>
            <a:picLocks noChangeAspect="1"/>
          </p:cNvPicPr>
          <p:nvPr/>
        </p:nvPicPr>
        <p:blipFill>
          <a:blip r:embed="rId4"/>
          <a:stretch>
            <a:fillRect/>
          </a:stretch>
        </p:blipFill>
        <p:spPr>
          <a:xfrm>
            <a:off x="7247885" y="2835149"/>
            <a:ext cx="1141693" cy="1141693"/>
          </a:xfrm>
          <a:prstGeom prst="rect">
            <a:avLst/>
          </a:prstGeom>
        </p:spPr>
      </p:pic>
      <p:pic>
        <p:nvPicPr>
          <p:cNvPr id="11" name="Picture 10" descr="A blue text on a black background&#10;&#10;Description automatically generated">
            <a:extLst>
              <a:ext uri="{FF2B5EF4-FFF2-40B4-BE49-F238E27FC236}">
                <a16:creationId xmlns:a16="http://schemas.microsoft.com/office/drawing/2014/main" id="{F1151A3B-011F-F5F9-5F15-97652949F7A5}"/>
              </a:ext>
            </a:extLst>
          </p:cNvPr>
          <p:cNvPicPr>
            <a:picLocks noChangeAspect="1"/>
          </p:cNvPicPr>
          <p:nvPr/>
        </p:nvPicPr>
        <p:blipFill>
          <a:blip r:embed="rId5"/>
          <a:stretch>
            <a:fillRect/>
          </a:stretch>
        </p:blipFill>
        <p:spPr>
          <a:xfrm>
            <a:off x="7028368" y="4068201"/>
            <a:ext cx="1580726" cy="727134"/>
          </a:xfrm>
          <a:prstGeom prst="rect">
            <a:avLst/>
          </a:prstGeom>
        </p:spPr>
      </p:pic>
      <p:sp>
        <p:nvSpPr>
          <p:cNvPr id="310" name="Rectangle 309">
            <a:extLst>
              <a:ext uri="{FF2B5EF4-FFF2-40B4-BE49-F238E27FC236}">
                <a16:creationId xmlns:a16="http://schemas.microsoft.com/office/drawing/2014/main" id="{5370CCB5-705B-4E99-8F73-B5403ED84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323"/>
            <a:ext cx="6115048" cy="456772"/>
          </a:xfrm>
          <a:prstGeom prst="rect">
            <a:avLst/>
          </a:prstGeom>
          <a:gradFill>
            <a:gsLst>
              <a:gs pos="0">
                <a:srgbClr val="000000">
                  <a:alpha val="63000"/>
                </a:srgbClr>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Rectangle 310">
            <a:extLst>
              <a:ext uri="{FF2B5EF4-FFF2-40B4-BE49-F238E27FC236}">
                <a16:creationId xmlns:a16="http://schemas.microsoft.com/office/drawing/2014/main" id="{564B7BD9-7F70-40CA-A74D-E1E6DA334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50"/>
            <a:ext cx="9144000" cy="456773"/>
          </a:xfrm>
          <a:prstGeom prst="rect">
            <a:avLst/>
          </a:prstGeom>
          <a:gradFill>
            <a:gsLst>
              <a:gs pos="0">
                <a:schemeClr val="accent1"/>
              </a:gs>
              <a:gs pos="10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3859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9" name="Rectangle 308">
            <a:extLst>
              <a:ext uri="{FF2B5EF4-FFF2-40B4-BE49-F238E27FC236}">
                <a16:creationId xmlns:a16="http://schemas.microsoft.com/office/drawing/2014/main" id="{DAA9D101-9817-4D16-A481-1E00352EC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Rectangle 309">
            <a:extLst>
              <a:ext uri="{FF2B5EF4-FFF2-40B4-BE49-F238E27FC236}">
                <a16:creationId xmlns:a16="http://schemas.microsoft.com/office/drawing/2014/main" id="{5370CCB5-705B-4E99-8F73-B5403ED84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323"/>
            <a:ext cx="6115048" cy="456772"/>
          </a:xfrm>
          <a:prstGeom prst="rect">
            <a:avLst/>
          </a:prstGeom>
          <a:gradFill>
            <a:gsLst>
              <a:gs pos="0">
                <a:srgbClr val="000000">
                  <a:alpha val="63000"/>
                </a:srgbClr>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Rectangle 310">
            <a:extLst>
              <a:ext uri="{FF2B5EF4-FFF2-40B4-BE49-F238E27FC236}">
                <a16:creationId xmlns:a16="http://schemas.microsoft.com/office/drawing/2014/main" id="{564B7BD9-7F70-40CA-A74D-E1E6DA334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50"/>
            <a:ext cx="9144000" cy="456773"/>
          </a:xfrm>
          <a:prstGeom prst="rect">
            <a:avLst/>
          </a:prstGeom>
          <a:gradFill>
            <a:gsLst>
              <a:gs pos="0">
                <a:schemeClr val="accent1"/>
              </a:gs>
              <a:gs pos="10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1C284D9D-24F5-0974-E5B4-E2877B56DC11}"/>
              </a:ext>
            </a:extLst>
          </p:cNvPr>
          <p:cNvSpPr>
            <a:spLocks noGrp="1"/>
          </p:cNvSpPr>
          <p:nvPr>
            <p:ph type="title"/>
          </p:nvPr>
        </p:nvSpPr>
        <p:spPr>
          <a:xfrm>
            <a:off x="575854" y="1958386"/>
            <a:ext cx="2400300" cy="2387600"/>
          </a:xfrm>
        </p:spPr>
        <p:txBody>
          <a:bodyPr vert="horz" lIns="91440" tIns="45720" rIns="91440" bIns="45720" rtlCol="0" anchor="b">
            <a:normAutofit/>
          </a:bodyPr>
          <a:lstStyle/>
          <a:p>
            <a:pPr algn="l" defTabSz="914400">
              <a:lnSpc>
                <a:spcPct val="90000"/>
              </a:lnSpc>
            </a:pPr>
            <a:r>
              <a:rPr lang="en-US" kern="1200" dirty="0">
                <a:solidFill>
                  <a:schemeClr val="tx1"/>
                </a:solidFill>
                <a:latin typeface="+mj-lt"/>
                <a:ea typeface="+mj-ea"/>
                <a:cs typeface="+mj-cs"/>
              </a:rPr>
              <a:t>2.Tools Used</a:t>
            </a:r>
          </a:p>
        </p:txBody>
      </p:sp>
      <p:pic>
        <p:nvPicPr>
          <p:cNvPr id="13" name="Picture 12" descr="A yellow rectangular objects on a black background&#10;&#10;Description automatically generated">
            <a:extLst>
              <a:ext uri="{FF2B5EF4-FFF2-40B4-BE49-F238E27FC236}">
                <a16:creationId xmlns:a16="http://schemas.microsoft.com/office/drawing/2014/main" id="{D25D8ACB-1123-1C57-1CB2-372643A7D429}"/>
              </a:ext>
            </a:extLst>
          </p:cNvPr>
          <p:cNvPicPr>
            <a:picLocks noChangeAspect="1"/>
          </p:cNvPicPr>
          <p:nvPr/>
        </p:nvPicPr>
        <p:blipFill>
          <a:blip r:embed="rId2"/>
          <a:stretch>
            <a:fillRect/>
          </a:stretch>
        </p:blipFill>
        <p:spPr>
          <a:xfrm>
            <a:off x="3944147" y="501621"/>
            <a:ext cx="1305663" cy="1305663"/>
          </a:xfrm>
          <a:prstGeom prst="rect">
            <a:avLst/>
          </a:prstGeom>
        </p:spPr>
      </p:pic>
      <p:pic>
        <p:nvPicPr>
          <p:cNvPr id="9" name="Picture 8" descr="A blue and yellow snake logo&#10;&#10;Description automatically generated">
            <a:extLst>
              <a:ext uri="{FF2B5EF4-FFF2-40B4-BE49-F238E27FC236}">
                <a16:creationId xmlns:a16="http://schemas.microsoft.com/office/drawing/2014/main" id="{C71FCC53-FB45-CB00-8385-E3D29959147A}"/>
              </a:ext>
            </a:extLst>
          </p:cNvPr>
          <p:cNvPicPr>
            <a:picLocks noChangeAspect="1"/>
          </p:cNvPicPr>
          <p:nvPr/>
        </p:nvPicPr>
        <p:blipFill>
          <a:blip r:embed="rId3"/>
          <a:stretch>
            <a:fillRect/>
          </a:stretch>
        </p:blipFill>
        <p:spPr>
          <a:xfrm>
            <a:off x="3934491" y="2665180"/>
            <a:ext cx="1324974" cy="1324974"/>
          </a:xfrm>
          <a:prstGeom prst="rect">
            <a:avLst/>
          </a:prstGeom>
        </p:spPr>
      </p:pic>
      <p:pic>
        <p:nvPicPr>
          <p:cNvPr id="10" name="Picture 9" descr="A logo of a computer server&#10;&#10;Description automatically generated with medium confidence">
            <a:extLst>
              <a:ext uri="{FF2B5EF4-FFF2-40B4-BE49-F238E27FC236}">
                <a16:creationId xmlns:a16="http://schemas.microsoft.com/office/drawing/2014/main" id="{398D7E4A-FD83-F24E-0FF9-8B18533C893D}"/>
              </a:ext>
            </a:extLst>
          </p:cNvPr>
          <p:cNvPicPr>
            <a:picLocks noChangeAspect="1"/>
          </p:cNvPicPr>
          <p:nvPr/>
        </p:nvPicPr>
        <p:blipFill>
          <a:blip r:embed="rId4"/>
          <a:stretch>
            <a:fillRect/>
          </a:stretch>
        </p:blipFill>
        <p:spPr>
          <a:xfrm>
            <a:off x="5909310" y="990921"/>
            <a:ext cx="2997729" cy="1401438"/>
          </a:xfrm>
          <a:prstGeom prst="rect">
            <a:avLst/>
          </a:prstGeom>
        </p:spPr>
      </p:pic>
      <p:cxnSp>
        <p:nvCxnSpPr>
          <p:cNvPr id="21" name="Straight Connector 20">
            <a:extLst>
              <a:ext uri="{FF2B5EF4-FFF2-40B4-BE49-F238E27FC236}">
                <a16:creationId xmlns:a16="http://schemas.microsoft.com/office/drawing/2014/main" id="{DC034BB4-8B50-4484-85C4-0CE4699284D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47995" y="0"/>
            <a:ext cx="1" cy="6408323"/>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1B200F7-B57A-4824-BB91-B6624450A5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490220" y="2228770"/>
            <a:ext cx="2157776"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902062F-7F47-41E5-8574-2D1492D58E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647995" y="3429000"/>
            <a:ext cx="349758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A92245C-961F-47D5-9691-272D28692D4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490220" y="4345986"/>
            <a:ext cx="2157776"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6" name="Picture 15" descr="A green and white logo&#10;&#10;Description automatically generated">
            <a:extLst>
              <a:ext uri="{FF2B5EF4-FFF2-40B4-BE49-F238E27FC236}">
                <a16:creationId xmlns:a16="http://schemas.microsoft.com/office/drawing/2014/main" id="{328556FD-D1AE-875E-2E98-F50B6DFD975F}"/>
              </a:ext>
            </a:extLst>
          </p:cNvPr>
          <p:cNvPicPr>
            <a:picLocks noChangeAspect="1"/>
          </p:cNvPicPr>
          <p:nvPr/>
        </p:nvPicPr>
        <p:blipFill>
          <a:blip r:embed="rId5"/>
          <a:stretch>
            <a:fillRect/>
          </a:stretch>
        </p:blipFill>
        <p:spPr>
          <a:xfrm>
            <a:off x="3993362" y="4848050"/>
            <a:ext cx="1207232" cy="1207232"/>
          </a:xfrm>
          <a:prstGeom prst="rect">
            <a:avLst/>
          </a:prstGeom>
        </p:spPr>
      </p:pic>
      <p:pic>
        <p:nvPicPr>
          <p:cNvPr id="12" name="Picture 11" descr="A black background with green text&#10;&#10;Description automatically generated">
            <a:extLst>
              <a:ext uri="{FF2B5EF4-FFF2-40B4-BE49-F238E27FC236}">
                <a16:creationId xmlns:a16="http://schemas.microsoft.com/office/drawing/2014/main" id="{D9AFCEBF-B69A-2BF4-114B-4199CAB64D80}"/>
              </a:ext>
            </a:extLst>
          </p:cNvPr>
          <p:cNvPicPr>
            <a:picLocks noChangeAspect="1"/>
          </p:cNvPicPr>
          <p:nvPr/>
        </p:nvPicPr>
        <p:blipFill>
          <a:blip r:embed="rId6"/>
          <a:stretch>
            <a:fillRect/>
          </a:stretch>
        </p:blipFill>
        <p:spPr>
          <a:xfrm>
            <a:off x="5909310" y="4539608"/>
            <a:ext cx="2997729" cy="1124148"/>
          </a:xfrm>
          <a:prstGeom prst="rect">
            <a:avLst/>
          </a:prstGeom>
        </p:spPr>
      </p:pic>
    </p:spTree>
    <p:extLst>
      <p:ext uri="{BB962C8B-B14F-4D97-AF65-F5344CB8AC3E}">
        <p14:creationId xmlns:p14="http://schemas.microsoft.com/office/powerpoint/2010/main" val="47154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9" name="Rectangle 308">
            <a:extLst>
              <a:ext uri="{FF2B5EF4-FFF2-40B4-BE49-F238E27FC236}">
                <a16:creationId xmlns:a16="http://schemas.microsoft.com/office/drawing/2014/main" id="{DAA9D101-9817-4D16-A481-1E00352EC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Rectangle 309">
            <a:extLst>
              <a:ext uri="{FF2B5EF4-FFF2-40B4-BE49-F238E27FC236}">
                <a16:creationId xmlns:a16="http://schemas.microsoft.com/office/drawing/2014/main" id="{5370CCB5-705B-4E99-8F73-B5403ED84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323"/>
            <a:ext cx="6115048" cy="456772"/>
          </a:xfrm>
          <a:prstGeom prst="rect">
            <a:avLst/>
          </a:prstGeom>
          <a:gradFill>
            <a:gsLst>
              <a:gs pos="0">
                <a:srgbClr val="000000">
                  <a:alpha val="63000"/>
                </a:srgbClr>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Rectangle 310">
            <a:extLst>
              <a:ext uri="{FF2B5EF4-FFF2-40B4-BE49-F238E27FC236}">
                <a16:creationId xmlns:a16="http://schemas.microsoft.com/office/drawing/2014/main" id="{564B7BD9-7F70-40CA-A74D-E1E6DA334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50"/>
            <a:ext cx="9144000" cy="456773"/>
          </a:xfrm>
          <a:prstGeom prst="rect">
            <a:avLst/>
          </a:prstGeom>
          <a:gradFill>
            <a:gsLst>
              <a:gs pos="0">
                <a:schemeClr val="accent1"/>
              </a:gs>
              <a:gs pos="10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900F29-60D3-639D-E823-0824EFB44639}"/>
              </a:ext>
            </a:extLst>
          </p:cNvPr>
          <p:cNvSpPr>
            <a:spLocks noGrp="1"/>
          </p:cNvSpPr>
          <p:nvPr>
            <p:ph type="title"/>
          </p:nvPr>
        </p:nvSpPr>
        <p:spPr>
          <a:xfrm>
            <a:off x="457200" y="274638"/>
            <a:ext cx="8229600" cy="1143000"/>
          </a:xfrm>
        </p:spPr>
        <p:txBody>
          <a:bodyPr>
            <a:noAutofit/>
          </a:bodyPr>
          <a:lstStyle/>
          <a:p>
            <a:r>
              <a:rPr lang="en-US" sz="4000" dirty="0">
                <a:latin typeface="Segoe UI" panose="020B0502040204020203" pitchFamily="34" charset="0"/>
                <a:cs typeface="Segoe UI" panose="020B0502040204020203" pitchFamily="34" charset="0"/>
              </a:rPr>
              <a:t>Initial</a:t>
            </a:r>
            <a:r>
              <a:rPr lang="en-US" sz="4000" dirty="0"/>
              <a:t> Research</a:t>
            </a:r>
          </a:p>
        </p:txBody>
      </p:sp>
      <p:graphicFrame>
        <p:nvGraphicFramePr>
          <p:cNvPr id="7" name="Content Placeholder 2">
            <a:extLst>
              <a:ext uri="{FF2B5EF4-FFF2-40B4-BE49-F238E27FC236}">
                <a16:creationId xmlns:a16="http://schemas.microsoft.com/office/drawing/2014/main" id="{E10E7E2D-EBE1-8B2C-C6F3-AE165BF8E266}"/>
              </a:ext>
            </a:extLst>
          </p:cNvPr>
          <p:cNvGraphicFramePr>
            <a:graphicFrameLocks noGrp="1"/>
          </p:cNvGraphicFramePr>
          <p:nvPr>
            <p:ph idx="1"/>
            <p:extLst>
              <p:ext uri="{D42A27DB-BD31-4B8C-83A1-F6EECF244321}">
                <p14:modId xmlns:p14="http://schemas.microsoft.com/office/powerpoint/2010/main" val="68563807"/>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11041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EFCEFB6-EED4-4CD3-8A90-CF1EF00CB27C}">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TM04033937[[fn=Vapor Trail]]</Template>
  <TotalTime>2534</TotalTime>
  <Words>1880</Words>
  <Application>Microsoft Office PowerPoint</Application>
  <PresentationFormat>On-screen Show (4:3)</PresentationFormat>
  <Paragraphs>177</Paragraphs>
  <Slides>28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Aptos</vt:lpstr>
      <vt:lpstr>Arial</vt:lpstr>
      <vt:lpstr>Calibri</vt:lpstr>
      <vt:lpstr>Segoe UI</vt:lpstr>
      <vt:lpstr>Office Theme</vt:lpstr>
      <vt:lpstr>Final Project:   FIFA World Cup Analysis  (1930 – 2022)</vt:lpstr>
      <vt:lpstr>Introduction</vt:lpstr>
      <vt:lpstr>Agenda</vt:lpstr>
      <vt:lpstr>Problem statement</vt:lpstr>
      <vt:lpstr>Objective</vt:lpstr>
      <vt:lpstr>Data and Methodology</vt:lpstr>
      <vt:lpstr>1.Data Sources</vt:lpstr>
      <vt:lpstr>2.Tools Used</vt:lpstr>
      <vt:lpstr>Initial Research</vt:lpstr>
      <vt:lpstr>Analysis Phases</vt:lpstr>
      <vt:lpstr>Phase1: Ask Questions</vt:lpstr>
      <vt:lpstr>Phase 2: Collect and Prepare Data</vt:lpstr>
      <vt:lpstr>Phase3: Date cleaning – Manipulation</vt:lpstr>
      <vt:lpstr>Phase3: Date cleaning – Manipulation (Python)</vt:lpstr>
      <vt:lpstr>Phase3: Date cleaning – Manipulation (Python)</vt:lpstr>
      <vt:lpstr>Phase3: Date cleaning – Manipulation (Python)</vt:lpstr>
      <vt:lpstr>Phase3: Date cleaning – Manipulation (Power Query)</vt:lpstr>
      <vt:lpstr>PowerPoint Presentation</vt:lpstr>
      <vt:lpstr>Phase 4:  Analyze Data</vt:lpstr>
      <vt:lpstr>Phase 5:  Visualize and Present Data</vt:lpstr>
      <vt:lpstr>PowerPoint Presentation</vt:lpstr>
      <vt:lpstr>PowerPoint Presentation</vt:lpstr>
      <vt:lpstr>PowerPoint Presentation</vt:lpstr>
      <vt:lpstr>Performance Page</vt:lpstr>
      <vt:lpstr>Conclusion</vt:lpstr>
      <vt:lpstr>Limitations and Future Work</vt:lpstr>
      <vt:lpstr>Thank you for your attention! </vt:lpstr>
      <vt:lpstr>Q&amp;A</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khaled helmy</dc:creator>
  <cp:keywords/>
  <dc:description>generated using python-pptx</dc:description>
  <cp:lastModifiedBy>Sameh Mahmoud Mahmoud El-Bastwisy El-Sayed</cp:lastModifiedBy>
  <cp:revision>90</cp:revision>
  <dcterms:created xsi:type="dcterms:W3CDTF">2013-01-27T09:14:16Z</dcterms:created>
  <dcterms:modified xsi:type="dcterms:W3CDTF">2024-10-23T17:37:25Z</dcterms:modified>
  <cp:category/>
</cp:coreProperties>
</file>